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1999" r:id="rId3"/>
    <p:sldId id="2000" r:id="rId5"/>
    <p:sldId id="2001" r:id="rId6"/>
    <p:sldId id="831" r:id="rId7"/>
    <p:sldId id="1392" r:id="rId8"/>
    <p:sldId id="2027" r:id="rId9"/>
    <p:sldId id="2002" r:id="rId10"/>
    <p:sldId id="1706" r:id="rId11"/>
    <p:sldId id="395" r:id="rId12"/>
    <p:sldId id="1314" r:id="rId13"/>
    <p:sldId id="2025" r:id="rId14"/>
    <p:sldId id="2026" r:id="rId15"/>
    <p:sldId id="2028" r:id="rId16"/>
    <p:sldId id="2003" r:id="rId17"/>
    <p:sldId id="565" r:id="rId18"/>
    <p:sldId id="362" r:id="rId19"/>
    <p:sldId id="756" r:id="rId20"/>
    <p:sldId id="2029" r:id="rId21"/>
    <p:sldId id="2004" r:id="rId22"/>
    <p:sldId id="752" r:id="rId23"/>
    <p:sldId id="771" r:id="rId24"/>
    <p:sldId id="322" r:id="rId25"/>
    <p:sldId id="2005" r:id="rId26"/>
  </p:sldIdLst>
  <p:sldSz cx="12192000" cy="6858000"/>
  <p:notesSz cx="6858000" cy="9144000"/>
  <p:embeddedFontLst>
    <p:embeddedFont>
      <p:font typeface="Segoe UI Light" panose="020B0502040204020203" pitchFamily="34" charset="0"/>
      <p:regular r:id="rId31"/>
      <p:italic r:id="rId32"/>
    </p:embeddedFont>
    <p:embeddedFont>
      <p:font typeface="Source Han Sans CN" panose="020B0400000000000000" pitchFamily="34" charset="-128"/>
      <p:regular r:id="rId33"/>
    </p:embeddedFont>
    <p:embeddedFont>
      <p:font typeface="仿宋" panose="02010609060101010101" charset="-122"/>
      <p:regular r:id="rId34"/>
    </p:embeddedFont>
    <p:embeddedFont>
      <p:font typeface="思源黑体 CN Normal" panose="020B0400000000000000" pitchFamily="34" charset="-122"/>
      <p:regular r:id="rId35"/>
    </p:embeddedFont>
    <p:embeddedFont>
      <p:font typeface="Malgun Gothic" panose="020B0503020000020004" charset="-127"/>
      <p:regular r:id="rId36"/>
    </p:embeddedFont>
    <p:embeddedFont>
      <p:font typeface="等线 Light" panose="02010600030101010101" charset="-122"/>
      <p:regular r:id="rId37"/>
    </p:embeddedFont>
    <p:embeddedFont>
      <p:font typeface="等线" panose="02010600030101010101" charset="-122"/>
      <p:regular r:id="rId38"/>
    </p:embeddedFont>
    <p:embeddedFont>
      <p:font typeface="Calibri" panose="020F0502020204030204"/>
      <p:regular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02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6"/>
    <p:restoredTop sz="94674"/>
  </p:normalViewPr>
  <p:slideViewPr>
    <p:cSldViewPr snapToGrid="0">
      <p:cViewPr>
        <p:scale>
          <a:sx n="75" d="100"/>
          <a:sy n="75" d="100"/>
        </p:scale>
        <p:origin x="1992" y="19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17.xml"/><Relationship Id="rId4" Type="http://schemas.openxmlformats.org/officeDocument/2006/relationships/notesMaster" Target="notesMasters/notesMaster1.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4T19:03:29.194" idx="1">
    <p:pos x="7691" y="347"/>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DBBE2-043B-4D7B-AD75-5843EDDDAE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DB4BC-0440-4AFA-89B6-051654B61B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0E300B0-CAA5-4C6E-9F4B-1D0789B563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300B0-CAA5-4C6E-9F4B-1D0789B563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A059D-C730-4F49-9CA5-173BFED95AE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tags" Target="../tags/tag7.xml"/><Relationship Id="rId2" Type="http://schemas.openxmlformats.org/officeDocument/2006/relationships/image" Target="../media/image8.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slide" Target="slide19.xml"/><Relationship Id="rId3" Type="http://schemas.openxmlformats.org/officeDocument/2006/relationships/slide" Target="slide14.xml"/><Relationship Id="rId2" Type="http://schemas.openxmlformats.org/officeDocument/2006/relationships/slide" Target="slide7.xml"/><Relationship Id="rId1" Type="http://schemas.openxmlformats.org/officeDocument/2006/relationships/slide" Target="slide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slide" Target="slide19.xml"/><Relationship Id="rId3" Type="http://schemas.openxmlformats.org/officeDocument/2006/relationships/slide" Target="slide14.xml"/><Relationship Id="rId2" Type="http://schemas.openxmlformats.org/officeDocument/2006/relationships/slide" Target="slide7.xml"/><Relationship Id="rId1" Type="http://schemas.openxmlformats.org/officeDocument/2006/relationships/slide" Target="slide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slide" Target="slide19.xml"/><Relationship Id="rId3" Type="http://schemas.openxmlformats.org/officeDocument/2006/relationships/slide" Target="slide14.xml"/><Relationship Id="rId2" Type="http://schemas.openxmlformats.org/officeDocument/2006/relationships/slide" Target="slide7.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tags" Target="../tags/tag2.xml"/><Relationship Id="rId3" Type="http://schemas.openxmlformats.org/officeDocument/2006/relationships/image" Target="../media/image9.png"/><Relationship Id="rId2" Type="http://schemas.openxmlformats.org/officeDocument/2006/relationships/tags" Target="../tags/tag1.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slide" Target="slide19.xml"/><Relationship Id="rId3" Type="http://schemas.openxmlformats.org/officeDocument/2006/relationships/slide" Target="slide14.xml"/><Relationship Id="rId2" Type="http://schemas.openxmlformats.org/officeDocument/2006/relationships/slide" Target="slide7.xml"/><Relationship Id="rId1"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3"/>
          <p:cNvSpPr/>
          <p:nvPr/>
        </p:nvSpPr>
        <p:spPr>
          <a:xfrm>
            <a:off x="9448035" y="4661647"/>
            <a:ext cx="2743966" cy="2196354"/>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Freeform: Shape 3"/>
          <p:cNvSpPr/>
          <p:nvPr/>
        </p:nvSpPr>
        <p:spPr>
          <a:xfrm rot="5400000">
            <a:off x="207487" y="3221511"/>
            <a:ext cx="3429000" cy="384397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矩形: 圆角 6"/>
          <p:cNvSpPr/>
          <p:nvPr/>
        </p:nvSpPr>
        <p:spPr>
          <a:xfrm>
            <a:off x="4090035" y="4333240"/>
            <a:ext cx="2795905" cy="676275"/>
          </a:xfrm>
          <a:prstGeom prst="round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文本框 8"/>
          <p:cNvSpPr txBox="1"/>
          <p:nvPr/>
        </p:nvSpPr>
        <p:spPr>
          <a:xfrm>
            <a:off x="4011010" y="3567512"/>
            <a:ext cx="5436909" cy="461665"/>
          </a:xfrm>
          <a:prstGeom prst="rect">
            <a:avLst/>
          </a:prstGeom>
          <a:no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lang="en-US" altLang="zh-CN" sz="2400" spc="600" dirty="0" smtClean="0">
                <a:solidFill>
                  <a:srgbClr val="940201"/>
                </a:solidFill>
                <a:latin typeface="思源黑体" panose="020B0500000000000000" pitchFamily="34" charset="-122"/>
                <a:ea typeface="思源黑体" panose="020B0500000000000000" pitchFamily="34" charset="-122"/>
              </a:rPr>
              <a:t>Shandong </a:t>
            </a:r>
            <a:r>
              <a:rPr lang="en-US" altLang="zh-CN" sz="2400" spc="600" dirty="0">
                <a:solidFill>
                  <a:srgbClr val="940201"/>
                </a:solidFill>
                <a:latin typeface="思源黑体" panose="020B0500000000000000" pitchFamily="34" charset="-122"/>
                <a:ea typeface="思源黑体" panose="020B0500000000000000" pitchFamily="34" charset="-122"/>
              </a:rPr>
              <a:t>University</a:t>
            </a:r>
            <a:endParaRPr lang="en-US" altLang="zh-CN" sz="2400" spc="600" dirty="0">
              <a:solidFill>
                <a:srgbClr val="94020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2" name="图片 1" descr="山东大学校名英文缩写"/>
          <p:cNvPicPr>
            <a:picLocks noChangeAspect="1"/>
          </p:cNvPicPr>
          <p:nvPr/>
        </p:nvPicPr>
        <p:blipFill>
          <a:blip r:embed="rId1">
            <a:alphaModFix amt="20000"/>
          </a:blip>
          <a:stretch>
            <a:fillRect/>
          </a:stretch>
        </p:blipFill>
        <p:spPr>
          <a:xfrm>
            <a:off x="10758805" y="306070"/>
            <a:ext cx="1179195" cy="3261360"/>
          </a:xfrm>
          <a:prstGeom prst="rect">
            <a:avLst/>
          </a:prstGeom>
        </p:spPr>
      </p:pic>
      <p:pic>
        <p:nvPicPr>
          <p:cNvPr id="4" name="图片 3" descr="知新楼描线"/>
          <p:cNvPicPr>
            <a:picLocks noChangeAspect="1"/>
          </p:cNvPicPr>
          <p:nvPr/>
        </p:nvPicPr>
        <p:blipFill>
          <a:blip r:embed="rId2"/>
          <a:srcRect l="16475" r="18243" b="38704"/>
          <a:stretch>
            <a:fillRect/>
          </a:stretch>
        </p:blipFill>
        <p:spPr>
          <a:xfrm flipH="1">
            <a:off x="-819150" y="-686435"/>
            <a:ext cx="5680710" cy="7544435"/>
          </a:xfrm>
          <a:prstGeom prst="rect">
            <a:avLst/>
          </a:prstGeom>
        </p:spPr>
      </p:pic>
      <p:sp>
        <p:nvSpPr>
          <p:cNvPr id="16" name="文本框 15"/>
          <p:cNvSpPr txBox="1"/>
          <p:nvPr/>
        </p:nvSpPr>
        <p:spPr>
          <a:xfrm>
            <a:off x="1939291" y="2328245"/>
            <a:ext cx="10088880" cy="1014730"/>
          </a:xfrm>
          <a:prstGeom prst="rect">
            <a:avLst/>
          </a:prstGeom>
          <a:noFill/>
        </p:spPr>
        <p:txBody>
          <a:bodyPr wrap="none" rtlCol="0">
            <a:spAutoFit/>
          </a:bodyPr>
          <a:p>
            <a:pPr algn="ctr"/>
            <a:r>
              <a:rPr lang="zh-CN" altLang="en-US" sz="6000">
                <a:solidFill>
                  <a:srgbClr val="940201"/>
                </a:solidFill>
                <a:latin typeface="华文中宋" panose="02010600040101010101" pitchFamily="2" charset="-122"/>
                <a:ea typeface="华文中宋" panose="02010600040101010101" pitchFamily="2" charset="-122"/>
              </a:rPr>
              <a:t>集成电路产业发展情况及展望</a:t>
            </a:r>
            <a:endParaRPr lang="zh-CN" altLang="en-US" sz="6000">
              <a:solidFill>
                <a:srgbClr val="940201"/>
              </a:solidFill>
              <a:latin typeface="华文中宋" panose="02010600040101010101" pitchFamily="2" charset="-122"/>
              <a:ea typeface="华文中宋" panose="02010600040101010101" pitchFamily="2" charset="-122"/>
            </a:endParaRPr>
          </a:p>
        </p:txBody>
      </p:sp>
      <p:pic>
        <p:nvPicPr>
          <p:cNvPr id="5" name="图片 4" descr="山东大学校徽与中英文校名标准组合（横式）"/>
          <p:cNvPicPr>
            <a:picLocks noChangeAspect="1"/>
          </p:cNvPicPr>
          <p:nvPr/>
        </p:nvPicPr>
        <p:blipFill>
          <a:blip r:embed="rId3"/>
          <a:stretch>
            <a:fillRect/>
          </a:stretch>
        </p:blipFill>
        <p:spPr>
          <a:xfrm>
            <a:off x="0" y="0"/>
            <a:ext cx="2322195" cy="1035050"/>
          </a:xfrm>
          <a:prstGeom prst="rect">
            <a:avLst/>
          </a:prstGeom>
        </p:spPr>
      </p:pic>
      <p:pic>
        <p:nvPicPr>
          <p:cNvPr id="3" name="图片 2" descr="团徽"/>
          <p:cNvPicPr>
            <a:picLocks noChangeAspect="1"/>
          </p:cNvPicPr>
          <p:nvPr/>
        </p:nvPicPr>
        <p:blipFill>
          <a:blip r:embed="rId4"/>
          <a:stretch>
            <a:fillRect/>
          </a:stretch>
        </p:blipFill>
        <p:spPr>
          <a:xfrm>
            <a:off x="10078720" y="0"/>
            <a:ext cx="686435" cy="916305"/>
          </a:xfrm>
          <a:prstGeom prst="rect">
            <a:avLst/>
          </a:prstGeom>
        </p:spPr>
      </p:pic>
      <p:pic>
        <p:nvPicPr>
          <p:cNvPr id="6" name="图片 5" descr="青媒logo橙色"/>
          <p:cNvPicPr>
            <a:picLocks noChangeAspect="1"/>
          </p:cNvPicPr>
          <p:nvPr/>
        </p:nvPicPr>
        <p:blipFill>
          <a:blip r:embed="rId5"/>
          <a:stretch>
            <a:fillRect/>
          </a:stretch>
        </p:blipFill>
        <p:spPr>
          <a:xfrm>
            <a:off x="10758805" y="137160"/>
            <a:ext cx="1394460" cy="64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b="53992"/>
          <a:stretch>
            <a:fillRect/>
          </a:stretch>
        </p:blipFill>
        <p:spPr>
          <a:xfrm>
            <a:off x="-25401" y="1346392"/>
            <a:ext cx="12303512" cy="2578544"/>
          </a:xfrm>
          <a:prstGeom prst="rect">
            <a:avLst/>
          </a:prstGeom>
        </p:spPr>
      </p:pic>
      <p:sp>
        <p:nvSpPr>
          <p:cNvPr id="2" name="Shape 2"/>
          <p:cNvSpPr/>
          <p:nvPr/>
        </p:nvSpPr>
        <p:spPr>
          <a:xfrm>
            <a:off x="0" y="1390650"/>
            <a:ext cx="12192000" cy="5467350"/>
          </a:xfrm>
          <a:prstGeom prst="rect">
            <a:avLst/>
          </a:prstGeom>
          <a:solidFill>
            <a:srgbClr val="7B8DB3">
              <a:alpha val="10000"/>
            </a:srgbClr>
          </a:solidFill>
          <a:ln w="25400">
            <a:solidFill>
              <a:srgbClr val="EBEBEB">
                <a:alpha val="10000"/>
              </a:srgbClr>
            </a:solidFill>
            <a:miter lim="400000"/>
          </a:ln>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4" name="Shape 72"/>
          <p:cNvSpPr/>
          <p:nvPr/>
        </p:nvSpPr>
        <p:spPr>
          <a:xfrm>
            <a:off x="1449705" y="4340860"/>
            <a:ext cx="3060065" cy="867410"/>
          </a:xfrm>
          <a:prstGeom prst="rect">
            <a:avLst/>
          </a:prstGeom>
          <a:gradFill>
            <a:gsLst>
              <a:gs pos="0">
                <a:schemeClr val="accent1"/>
              </a:gs>
              <a:gs pos="100000">
                <a:schemeClr val="accent2"/>
              </a:gs>
            </a:gsLst>
            <a:lin ang="7200000" scaled="0"/>
          </a:gra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5" name="Shape 76"/>
          <p:cNvSpPr/>
          <p:nvPr/>
        </p:nvSpPr>
        <p:spPr>
          <a:xfrm>
            <a:off x="4701116" y="4334402"/>
            <a:ext cx="0" cy="1714823"/>
          </a:xfrm>
          <a:prstGeom prst="line">
            <a:avLst/>
          </a:prstGeom>
          <a:ln w="25400">
            <a:solidFill>
              <a:srgbClr val="C0C0C0"/>
            </a:solidFill>
            <a:miter lim="400000"/>
          </a:ln>
        </p:spPr>
        <p:txBody>
          <a:bodyPr lIns="0" tIns="0" rIns="0" bIns="0" anchor="ctr"/>
          <a:lstStyle/>
          <a:p>
            <a:pPr algn="l" defTabSz="228600">
              <a:defRPr sz="1200">
                <a:latin typeface="Helvetica"/>
                <a:ea typeface="Helvetica"/>
                <a:cs typeface="Helvetica"/>
                <a:sym typeface="Helvetica"/>
              </a:defRPr>
            </a:pPr>
            <a:endParaRPr sz="600"/>
          </a:p>
        </p:txBody>
      </p:sp>
      <p:sp>
        <p:nvSpPr>
          <p:cNvPr id="6" name="TextBox 7"/>
          <p:cNvSpPr txBox="1"/>
          <p:nvPr/>
        </p:nvSpPr>
        <p:spPr>
          <a:xfrm>
            <a:off x="1522730" y="4489450"/>
            <a:ext cx="2940050" cy="502285"/>
          </a:xfrm>
          <a:prstGeom prst="rect">
            <a:avLst/>
          </a:prstGeom>
          <a:noFill/>
        </p:spPr>
        <p:txBody>
          <a:bodyPr wrap="square" rtlCol="0">
            <a:noAutofit/>
          </a:bodyPr>
          <a:lstStyle/>
          <a:p>
            <a:pPr algn="dist"/>
            <a:r>
              <a:rPr lang="zh-CN" altLang="en-US" sz="2400" dirty="0">
                <a:solidFill>
                  <a:schemeClr val="bg1"/>
                </a:solidFill>
                <a:latin typeface="仿宋" panose="02010609060101010101" charset="-122"/>
                <a:ea typeface="仿宋" panose="02010609060101010101" charset="-122"/>
              </a:rPr>
              <a:t>产业集中度趋势加强</a:t>
            </a:r>
            <a:endParaRPr lang="zh-CN" altLang="en-US" sz="2400" dirty="0">
              <a:solidFill>
                <a:schemeClr val="bg1"/>
              </a:solidFill>
              <a:latin typeface="仿宋" panose="02010609060101010101" charset="-122"/>
              <a:ea typeface="仿宋" panose="02010609060101010101" charset="-122"/>
            </a:endParaRPr>
          </a:p>
        </p:txBody>
      </p:sp>
      <p:sp>
        <p:nvSpPr>
          <p:cNvPr id="7" name="矩形 6"/>
          <p:cNvSpPr/>
          <p:nvPr/>
        </p:nvSpPr>
        <p:spPr>
          <a:xfrm>
            <a:off x="1449705" y="5188585"/>
            <a:ext cx="2774950" cy="1096645"/>
          </a:xfrm>
          <a:prstGeom prst="rect">
            <a:avLst/>
          </a:prstGeom>
        </p:spPr>
        <p:txBody>
          <a:bodyPr wrap="square" lIns="91433" tIns="45716" rIns="91433" bIns="45716">
            <a:noAutofit/>
          </a:bodyPr>
          <a:lstStyle/>
          <a:p>
            <a:pPr lvl="0" algn="l">
              <a:lnSpc>
                <a:spcPts val="2000"/>
              </a:lnSpc>
              <a:defRPr/>
            </a:pPr>
            <a:r>
              <a:rPr lang="zh-CN" altLang="en-US" sz="1600" dirty="0">
                <a:solidFill>
                  <a:schemeClr val="bg1">
                    <a:lumMod val="50000"/>
                  </a:schemeClr>
                </a:solidFill>
                <a:latin typeface="仿宋" panose="02010609060101010101" charset="-122"/>
                <a:ea typeface="仿宋" panose="02010609060101010101" charset="-122"/>
                <a:sym typeface="FZHei-B01S" panose="02010601030101010101" pitchFamily="2" charset="-122"/>
              </a:rPr>
              <a:t>世界半导体产业调整变革的一个重要特征是产业集中度进一步向跨国企业集中。</a:t>
            </a:r>
            <a:endParaRPr lang="zh-CN" altLang="en-US" sz="1600" dirty="0">
              <a:solidFill>
                <a:schemeClr val="bg1">
                  <a:lumMod val="50000"/>
                </a:schemeClr>
              </a:solidFill>
              <a:latin typeface="仿宋" panose="02010609060101010101" charset="-122"/>
              <a:ea typeface="仿宋" panose="02010609060101010101" charset="-122"/>
              <a:sym typeface="FZHei-B01S" panose="02010601030101010101" pitchFamily="2" charset="-122"/>
            </a:endParaRPr>
          </a:p>
        </p:txBody>
      </p:sp>
      <p:sp>
        <p:nvSpPr>
          <p:cNvPr id="8" name="TextBox 24"/>
          <p:cNvSpPr txBox="1"/>
          <p:nvPr/>
        </p:nvSpPr>
        <p:spPr>
          <a:xfrm>
            <a:off x="5407942" y="4631348"/>
            <a:ext cx="5818993" cy="859155"/>
          </a:xfrm>
          <a:prstGeom prst="rect">
            <a:avLst/>
          </a:prstGeom>
          <a:noFill/>
        </p:spPr>
        <p:txBody>
          <a:bodyPr wrap="square" lIns="91423" tIns="45712" rIns="91423" bIns="45712" rtlCol="0">
            <a:spAutoFit/>
          </a:bodyPr>
          <a:lstStyle/>
          <a:p>
            <a:pPr lvl="0" algn="l">
              <a:lnSpc>
                <a:spcPts val="2000"/>
              </a:lnSpc>
              <a:defRPr/>
            </a:pPr>
            <a:r>
              <a:rPr lang="zh-CN" altLang="en-US" sz="1600" dirty="0">
                <a:solidFill>
                  <a:schemeClr val="bg1">
                    <a:lumMod val="50000"/>
                  </a:schemeClr>
                </a:solidFill>
                <a:latin typeface="仿宋" panose="02010609060101010101" charset="-122"/>
                <a:ea typeface="仿宋" panose="02010609060101010101" charset="-122"/>
                <a:sym typeface="FZHei-B01S" panose="02010601030101010101" pitchFamily="2" charset="-122"/>
              </a:rPr>
              <a:t>这些企业不断加大投资力度，加快整合的步伐，加紧在全球的产业布局。这种趋势无疑将进一步挤压我国发展中的集成电路产业的生存空间。</a:t>
            </a:r>
            <a:endParaRPr kumimoji="0" lang="zh-CN" altLang="en-US" sz="1600" b="0" i="0" u="none" strike="noStrike" kern="1200" cap="none" spc="0" normalizeH="0" baseline="0" noProof="0" dirty="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endParaRPr>
          </a:p>
        </p:txBody>
      </p:sp>
      <p:grpSp>
        <p:nvGrpSpPr>
          <p:cNvPr id="17" name="Group 16"/>
          <p:cNvGrpSpPr/>
          <p:nvPr/>
        </p:nvGrpSpPr>
        <p:grpSpPr>
          <a:xfrm>
            <a:off x="553148" y="534688"/>
            <a:ext cx="11640226" cy="6323312"/>
            <a:chOff x="553148" y="534688"/>
            <a:chExt cx="11640226" cy="6323312"/>
          </a:xfrm>
        </p:grpSpPr>
        <p:grpSp>
          <p:nvGrpSpPr>
            <p:cNvPr id="18" name="Group 63"/>
            <p:cNvGrpSpPr/>
            <p:nvPr/>
          </p:nvGrpSpPr>
          <p:grpSpPr>
            <a:xfrm>
              <a:off x="553148" y="534688"/>
              <a:ext cx="3956050" cy="547370"/>
              <a:chOff x="9454548" y="259790"/>
              <a:chExt cx="3956050" cy="547370"/>
            </a:xfrm>
            <a:gradFill>
              <a:gsLst>
                <a:gs pos="0">
                  <a:schemeClr val="accent1"/>
                </a:gs>
                <a:gs pos="100000">
                  <a:schemeClr val="accent2"/>
                </a:gs>
              </a:gsLst>
              <a:lin ang="0" scaled="1"/>
            </a:gradFill>
          </p:grpSpPr>
          <p:grpSp>
            <p:nvGrpSpPr>
              <p:cNvPr id="21" name="Group 64"/>
              <p:cNvGrpSpPr/>
              <p:nvPr/>
            </p:nvGrpSpPr>
            <p:grpSpPr>
              <a:xfrm>
                <a:off x="9454548" y="259790"/>
                <a:ext cx="3956050" cy="547370"/>
                <a:chOff x="9454548" y="259790"/>
                <a:chExt cx="3956050" cy="547370"/>
              </a:xfrm>
              <a:grpFill/>
            </p:grpSpPr>
            <p:sp>
              <p:nvSpPr>
                <p:cNvPr id="23" name="Rectangle: Rounded Corners 71"/>
                <p:cNvSpPr/>
                <p:nvPr/>
              </p:nvSpPr>
              <p:spPr>
                <a:xfrm>
                  <a:off x="10005093" y="259790"/>
                  <a:ext cx="3405505"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9" name="文本框 49"/>
            <p:cNvSpPr txBox="1"/>
            <p:nvPr/>
          </p:nvSpPr>
          <p:spPr>
            <a:xfrm>
              <a:off x="1243267" y="621035"/>
              <a:ext cx="32651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集成电路产业面临的挑战</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2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3" name="TextBox 19"/>
          <p:cNvSpPr txBox="1"/>
          <p:nvPr>
            <p:custDataLst>
              <p:tags r:id="rId3"/>
            </p:custDataLst>
          </p:nvPr>
        </p:nvSpPr>
        <p:spPr>
          <a:xfrm>
            <a:off x="28818" y="4237088"/>
            <a:ext cx="1420996" cy="1200329"/>
          </a:xfrm>
          <a:prstGeom prst="rect">
            <a:avLst/>
          </a:prstGeom>
          <a:noFill/>
        </p:spPr>
        <p:txBody>
          <a:bodyPr wrap="square" rtlCol="0">
            <a:spAutoFit/>
          </a:bodyPr>
          <a:p>
            <a:pPr algn="ctr">
              <a:lnSpc>
                <a:spcPct val="90000"/>
              </a:lnSpc>
            </a:pPr>
            <a:r>
              <a:rPr lang="en-US" sz="8000" b="1" dirty="0">
                <a:solidFill>
                  <a:schemeClr val="tx1"/>
                </a:solidFill>
                <a:latin typeface="Source Han Sans CN" panose="020B0400000000000000" pitchFamily="34" charset="-128"/>
                <a:ea typeface="Source Han Sans CN" panose="020B0400000000000000" pitchFamily="34" charset="-128"/>
              </a:rPr>
              <a:t>01</a:t>
            </a:r>
            <a:endParaRPr lang="en-US" sz="8000" b="1" dirty="0">
              <a:solidFill>
                <a:schemeClr val="tx1"/>
              </a:solidFill>
              <a:latin typeface="Source Han Sans CN" panose="020B0400000000000000" pitchFamily="34" charset="-128"/>
              <a:ea typeface="Source Han Sans CN" panose="020B0400000000000000"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4054"/>
                                  </p:iterate>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845126" y="4558144"/>
            <a:ext cx="11346873" cy="2299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35;p31"/>
          <p:cNvSpPr/>
          <p:nvPr/>
        </p:nvSpPr>
        <p:spPr>
          <a:xfrm>
            <a:off x="8118763" y="1364672"/>
            <a:ext cx="3449782" cy="4876799"/>
          </a:xfrm>
          <a:custGeom>
            <a:avLst/>
            <a:gdLst/>
            <a:ahLst/>
            <a:cxnLst/>
            <a:rect l="l" t="t" r="r" b="b"/>
            <a:pathLst>
              <a:path w="5786845" h="4284617" extrusionOk="0">
                <a:moveTo>
                  <a:pt x="0" y="0"/>
                </a:moveTo>
                <a:lnTo>
                  <a:pt x="5786845" y="0"/>
                </a:lnTo>
                <a:lnTo>
                  <a:pt x="5786845" y="4284617"/>
                </a:lnTo>
                <a:lnTo>
                  <a:pt x="0" y="4284617"/>
                </a:lnTo>
                <a:close/>
              </a:path>
            </a:pathLst>
          </a:custGeom>
          <a:blipFill dpi="0" rotWithShape="1">
            <a:blip r:embed="rId1"/>
            <a:srcRect/>
            <a:stretch>
              <a:fillRect l="-68000" r="-6000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235;p31"/>
          <p:cNvSpPr/>
          <p:nvPr/>
        </p:nvSpPr>
        <p:spPr>
          <a:xfrm>
            <a:off x="0" y="-36830"/>
            <a:ext cx="1801091" cy="3782432"/>
          </a:xfrm>
          <a:custGeom>
            <a:avLst/>
            <a:gdLst/>
            <a:ahLst/>
            <a:cxnLst/>
            <a:rect l="l" t="t" r="r" b="b"/>
            <a:pathLst>
              <a:path w="5786845" h="4284617" extrusionOk="0">
                <a:moveTo>
                  <a:pt x="0" y="0"/>
                </a:moveTo>
                <a:lnTo>
                  <a:pt x="5786845" y="0"/>
                </a:lnTo>
                <a:lnTo>
                  <a:pt x="5786845" y="4284617"/>
                </a:lnTo>
                <a:lnTo>
                  <a:pt x="0" y="4284617"/>
                </a:lnTo>
                <a:close/>
              </a:path>
            </a:pathLst>
          </a:custGeom>
          <a:blipFill>
            <a:blip r:embed="rId2"/>
            <a:stretch>
              <a:fillRect l="-108295" r="-108295"/>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Oval 12"/>
          <p:cNvSpPr/>
          <p:nvPr/>
        </p:nvSpPr>
        <p:spPr>
          <a:xfrm>
            <a:off x="11703400" y="180106"/>
            <a:ext cx="360219" cy="360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16"/>
          <p:cNvSpPr/>
          <p:nvPr/>
        </p:nvSpPr>
        <p:spPr>
          <a:xfrm>
            <a:off x="6643546" y="-630374"/>
            <a:ext cx="1274614" cy="1274614"/>
          </a:xfrm>
          <a:prstGeom prst="donut">
            <a:avLst>
              <a:gd name="adj" fmla="val 158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19"/>
          <p:cNvSpPr txBox="1"/>
          <p:nvPr/>
        </p:nvSpPr>
        <p:spPr>
          <a:xfrm>
            <a:off x="5933048" y="1589773"/>
            <a:ext cx="1420996" cy="1198880"/>
          </a:xfrm>
          <a:prstGeom prst="rect">
            <a:avLst/>
          </a:prstGeom>
          <a:noFill/>
        </p:spPr>
        <p:txBody>
          <a:bodyPr wrap="square" rtlCol="0">
            <a:spAutoFit/>
          </a:bodyPr>
          <a:lstStyle/>
          <a:p>
            <a:pPr algn="ctr">
              <a:lnSpc>
                <a:spcPct val="90000"/>
              </a:lnSpc>
            </a:pPr>
            <a:r>
              <a:rPr lang="en-US" sz="8000" b="1" dirty="0">
                <a:solidFill>
                  <a:schemeClr val="tx1"/>
                </a:solidFill>
                <a:latin typeface="Source Han Sans CN" panose="020B0400000000000000" pitchFamily="34" charset="-128"/>
                <a:ea typeface="Source Han Sans CN" panose="020B0400000000000000" pitchFamily="34" charset="-128"/>
              </a:rPr>
              <a:t>02</a:t>
            </a:r>
            <a:endParaRPr lang="en-US" sz="8000" b="1" dirty="0">
              <a:solidFill>
                <a:schemeClr val="tx1"/>
              </a:solidFill>
              <a:latin typeface="Source Han Sans CN" panose="020B0400000000000000" pitchFamily="34" charset="-128"/>
              <a:ea typeface="Source Han Sans CN" panose="020B0400000000000000" pitchFamily="34" charset="-128"/>
            </a:endParaRPr>
          </a:p>
        </p:txBody>
      </p:sp>
      <p:sp>
        <p:nvSpPr>
          <p:cNvPr id="9" name="Rectangle 29"/>
          <p:cNvSpPr/>
          <p:nvPr/>
        </p:nvSpPr>
        <p:spPr>
          <a:xfrm>
            <a:off x="3099972" y="5014316"/>
            <a:ext cx="2009488" cy="1116965"/>
          </a:xfrm>
          <a:prstGeom prst="rect">
            <a:avLst/>
          </a:prstGeom>
        </p:spPr>
        <p:txBody>
          <a:bodyPr wrap="square">
            <a:spAutoFit/>
          </a:bodyPr>
          <a:lstStyle/>
          <a:p>
            <a:pPr lvl="0" algn="l">
              <a:lnSpc>
                <a:spcPts val="2000"/>
              </a:lnSpc>
              <a:defRPr/>
            </a:pPr>
            <a:r>
              <a:rPr lang="zh-CN" altLang="en-US" sz="12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集成电路产业发展最终取决于人才。当前我国高端人才缺乏，特别是系统级高端设计人才缺乏；</a:t>
            </a:r>
            <a:endParaRPr lang="zh-CN" altLang="en-US" sz="12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11" name="Rectangle 29"/>
          <p:cNvSpPr/>
          <p:nvPr/>
        </p:nvSpPr>
        <p:spPr>
          <a:xfrm>
            <a:off x="5292623" y="5014316"/>
            <a:ext cx="2009488" cy="1630045"/>
          </a:xfrm>
          <a:prstGeom prst="rect">
            <a:avLst/>
          </a:prstGeom>
        </p:spPr>
        <p:txBody>
          <a:bodyPr wrap="square">
            <a:spAutoFit/>
          </a:bodyPr>
          <a:lstStyle/>
          <a:p>
            <a:pPr lvl="0" algn="l">
              <a:lnSpc>
                <a:spcPts val="2000"/>
              </a:lnSpc>
              <a:defRPr/>
            </a:pPr>
            <a:r>
              <a:rPr lang="zh-CN" altLang="en-US" sz="12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市场营销人员和高端管理人才和团队匮乏，严重影响了我国集成电路产业的发展。加快高端人才引进、人才培养，成为「十三五」期间亟待解决的问题。</a:t>
            </a:r>
            <a:endParaRPr lang="zh-CN" altLang="en-US" sz="12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13" name="TextBox 23"/>
          <p:cNvSpPr txBox="1"/>
          <p:nvPr/>
        </p:nvSpPr>
        <p:spPr>
          <a:xfrm>
            <a:off x="2585720" y="2044065"/>
            <a:ext cx="3317875" cy="984885"/>
          </a:xfrm>
          <a:prstGeom prst="rect">
            <a:avLst/>
          </a:prstGeom>
          <a:noFill/>
        </p:spPr>
        <p:txBody>
          <a:bodyPr wrap="square" lIns="91423" tIns="0" rIns="91423"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核心关键技术亟待突破</a:t>
            </a:r>
            <a:endParaRPr lang="zh-CN" altLang="en-US" sz="32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14" name="Google Shape;86;p19"/>
          <p:cNvSpPr txBox="1"/>
          <p:nvPr/>
        </p:nvSpPr>
        <p:spPr>
          <a:xfrm>
            <a:off x="2585720" y="1638300"/>
            <a:ext cx="6150610" cy="3105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Source Han Sans CN" panose="020B0400000000000000" pitchFamily="34" charset="-128"/>
                <a:ea typeface="Source Han Sans CN" panose="020B0400000000000000" pitchFamily="34" charset="-128"/>
                <a:cs typeface="Lato"/>
                <a:sym typeface="Lato"/>
              </a:rPr>
              <a:t>Urgent breakthrough</a:t>
            </a:r>
            <a:endParaRPr lang="en-US" sz="2400" b="0" i="0" u="none" strike="noStrike" cap="none">
              <a:solidFill>
                <a:schemeClr val="bg1">
                  <a:lumMod val="50000"/>
                </a:schemeClr>
              </a:solidFill>
              <a:latin typeface="Source Han Sans CN" panose="020B0400000000000000" pitchFamily="34" charset="-128"/>
              <a:ea typeface="Source Han Sans CN" panose="020B0400000000000000" pitchFamily="34" charset="-128"/>
              <a:cs typeface="Lato"/>
              <a:sym typeface="Lato"/>
            </a:endParaRPr>
          </a:p>
        </p:txBody>
      </p:sp>
      <p:sp>
        <p:nvSpPr>
          <p:cNvPr id="15" name="TextBox 24"/>
          <p:cNvSpPr txBox="1"/>
          <p:nvPr/>
        </p:nvSpPr>
        <p:spPr>
          <a:xfrm>
            <a:off x="2585870" y="3215433"/>
            <a:ext cx="5023476" cy="137223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制造业是强国的基础。制造业发展靠产品，产品的发展靠技术。我国集成电路产业技术水平与世界先进水平相比存在明显的差距，又面临着资金、知识产权、标准等多重壁垒。我国集成电路产业发展，若不尽快掌握自主可控的核心技术，就无法实现产业可持续的发展。</a:t>
            </a: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16" name="TextBox 19"/>
          <p:cNvSpPr txBox="1"/>
          <p:nvPr>
            <p:custDataLst>
              <p:tags r:id="rId3"/>
            </p:custDataLst>
          </p:nvPr>
        </p:nvSpPr>
        <p:spPr>
          <a:xfrm>
            <a:off x="190108" y="4764773"/>
            <a:ext cx="1420996" cy="1198880"/>
          </a:xfrm>
          <a:prstGeom prst="rect">
            <a:avLst/>
          </a:prstGeom>
          <a:noFill/>
        </p:spPr>
        <p:txBody>
          <a:bodyPr wrap="square" rtlCol="0">
            <a:spAutoFit/>
          </a:bodyPr>
          <a:p>
            <a:pPr algn="ctr">
              <a:lnSpc>
                <a:spcPct val="90000"/>
              </a:lnSpc>
            </a:pPr>
            <a:r>
              <a:rPr lang="en-US" sz="8000" b="1" dirty="0">
                <a:solidFill>
                  <a:schemeClr val="tx1"/>
                </a:solidFill>
                <a:latin typeface="Source Han Sans CN" panose="020B0400000000000000" pitchFamily="34" charset="-128"/>
                <a:ea typeface="Source Han Sans CN" panose="020B0400000000000000" pitchFamily="34" charset="-128"/>
              </a:rPr>
              <a:t>03</a:t>
            </a:r>
            <a:endParaRPr lang="en-US" sz="8000" b="1" dirty="0">
              <a:solidFill>
                <a:schemeClr val="tx1"/>
              </a:solidFill>
              <a:latin typeface="Source Han Sans CN" panose="020B0400000000000000" pitchFamily="34" charset="-128"/>
              <a:ea typeface="Source Han Sans CN" panose="020B0400000000000000" pitchFamily="34" charset="-128"/>
            </a:endParaRPr>
          </a:p>
        </p:txBody>
      </p:sp>
      <p:sp>
        <p:nvSpPr>
          <p:cNvPr id="17" name="文本框 16"/>
          <p:cNvSpPr txBox="1"/>
          <p:nvPr/>
        </p:nvSpPr>
        <p:spPr>
          <a:xfrm>
            <a:off x="1454150" y="4958715"/>
            <a:ext cx="1830070" cy="1108075"/>
          </a:xfrm>
          <a:prstGeom prst="rect">
            <a:avLst/>
          </a:prstGeom>
          <a:noFill/>
        </p:spPr>
        <p:txBody>
          <a:bodyPr wrap="square" rtlCol="0">
            <a:noAutofit/>
          </a:bodyPr>
          <a:p>
            <a:r>
              <a:rPr lang="zh-CN" altLang="en-US" sz="2400">
                <a:solidFill>
                  <a:schemeClr val="bg1"/>
                </a:solidFill>
              </a:rPr>
              <a:t>高端人才</a:t>
            </a:r>
            <a:endParaRPr lang="zh-CN" altLang="en-US" sz="2400">
              <a:solidFill>
                <a:schemeClr val="bg1"/>
              </a:solidFill>
            </a:endParaRPr>
          </a:p>
          <a:p>
            <a:r>
              <a:rPr lang="zh-CN" altLang="en-US" sz="2400">
                <a:solidFill>
                  <a:schemeClr val="bg1"/>
                </a:solidFill>
              </a:rPr>
              <a:t>极度缺乏</a:t>
            </a:r>
            <a:endParaRPr lang="zh-CN" altLang="en-US" sz="2400">
              <a:solidFill>
                <a:schemeClr val="bg1"/>
              </a:solidFill>
            </a:endParaRPr>
          </a:p>
        </p:txBody>
      </p:sp>
      <p:sp>
        <p:nvSpPr>
          <p:cNvPr id="18" name="文本框 17"/>
          <p:cNvSpPr txBox="1"/>
          <p:nvPr/>
        </p:nvSpPr>
        <p:spPr>
          <a:xfrm>
            <a:off x="891540" y="5683885"/>
            <a:ext cx="4064000" cy="645160"/>
          </a:xfrm>
          <a:prstGeom prst="rect">
            <a:avLst/>
          </a:prstGeom>
          <a:noFill/>
        </p:spPr>
        <p:txBody>
          <a:bodyPr wrap="square" rtlCol="0">
            <a:spAutoFit/>
          </a:bodyPr>
          <a:p>
            <a:endParaRPr lang="zh-CN" altLang="en-US"/>
          </a:p>
          <a:p>
            <a:r>
              <a:rPr lang="zh-CN" altLang="en-US">
                <a:solidFill>
                  <a:schemeClr val="bg1"/>
                </a:solidFill>
              </a:rPr>
              <a:t>Lack of high-end talents</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500"/>
                                        <p:tgtEl>
                                          <p:spTgt spid="1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ppt_x</p:attrName>
                                        </p:attrNameLst>
                                      </p:cBhvr>
                                      <p:tavLst>
                                        <p:tav tm="0">
                                          <p:val>
                                            <p:strVal val="#ppt_x-.2"/>
                                          </p:val>
                                        </p:tav>
                                        <p:tav tm="100000">
                                          <p:val>
                                            <p:strVal val="#ppt_x"/>
                                          </p:val>
                                        </p:tav>
                                      </p:tavLst>
                                    </p:anim>
                                    <p:anim calcmode="lin" valueType="num">
                                      <p:cBhvr>
                                        <p:cTn id="25"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ppt_x</p:attrName>
                                        </p:attrNameLst>
                                      </p:cBhvr>
                                      <p:tavLst>
                                        <p:tav tm="0">
                                          <p:val>
                                            <p:strVal val="#ppt_x-.2"/>
                                          </p:val>
                                        </p:tav>
                                        <p:tav tm="100000">
                                          <p:val>
                                            <p:strVal val="#ppt_x"/>
                                          </p:val>
                                        </p:tav>
                                      </p:tavLst>
                                    </p:anim>
                                    <p:anim calcmode="lin" valueType="num">
                                      <p:cBhvr>
                                        <p:cTn id="32"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9" grpId="0"/>
      <p:bldP spid="9" grpId="1"/>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0"/>
            <a:ext cx="3464715" cy="6858000"/>
          </a:xfrm>
          <a:prstGeom prst="rect">
            <a:avLst/>
          </a:prstGeom>
          <a:blipFill>
            <a:blip r:embed="rId1"/>
            <a:stretch>
              <a:fillRect l="-82416" r="-824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p:cNvSpPr/>
          <p:nvPr/>
        </p:nvSpPr>
        <p:spPr>
          <a:xfrm>
            <a:off x="9409881" y="-46726"/>
            <a:ext cx="1914726" cy="1887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p:cNvSpPr/>
          <p:nvPr/>
        </p:nvSpPr>
        <p:spPr>
          <a:xfrm flipH="1">
            <a:off x="4525118" y="4247571"/>
            <a:ext cx="1446495" cy="276999"/>
          </a:xfrm>
          <a:prstGeom prst="rect">
            <a:avLst/>
          </a:prstGeom>
        </p:spPr>
        <p:txBody>
          <a:bodyPr wrap="square">
            <a:spAutoFit/>
          </a:bodyPr>
          <a:lstStyle/>
          <a:p>
            <a:pPr algn="ctr"/>
            <a:r>
              <a:rPr lang="en-US" sz="1200">
                <a:solidFill>
                  <a:schemeClr val="bg1"/>
                </a:solidFill>
                <a:latin typeface="Source Han Sans SC" panose="020B0500000000000000" pitchFamily="34" charset="-128"/>
                <a:ea typeface="Source Han Sans SC" panose="020B0500000000000000" pitchFamily="34" charset="-128"/>
                <a:cs typeface="Lato" panose="020F0502020204030203" pitchFamily="34" charset="0"/>
              </a:rPr>
              <a:t>text here</a:t>
            </a:r>
            <a:endParaRPr lang="en-US" sz="1200">
              <a:solidFill>
                <a:schemeClr val="bg1"/>
              </a:solidFill>
              <a:latin typeface="Source Han Sans SC" panose="020B0500000000000000" pitchFamily="34" charset="-128"/>
              <a:ea typeface="Source Han Sans SC" panose="020B0500000000000000" pitchFamily="34" charset="-128"/>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9873" r="63045"/>
          <a:stretch>
            <a:fillRect/>
          </a:stretch>
        </p:blipFill>
        <p:spPr>
          <a:xfrm>
            <a:off x="-1278462" y="-254000"/>
            <a:ext cx="4732864" cy="7133721"/>
          </a:xfrm>
          <a:prstGeom prst="rect">
            <a:avLst/>
          </a:prstGeom>
        </p:spPr>
      </p:pic>
      <p:sp>
        <p:nvSpPr>
          <p:cNvPr id="24" name="Rectangle 23"/>
          <p:cNvSpPr/>
          <p:nvPr/>
        </p:nvSpPr>
        <p:spPr>
          <a:xfrm>
            <a:off x="0" y="-1"/>
            <a:ext cx="3464715"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7"/>
          <p:cNvSpPr txBox="1"/>
          <p:nvPr/>
        </p:nvSpPr>
        <p:spPr>
          <a:xfrm>
            <a:off x="4362192" y="1241182"/>
            <a:ext cx="4653280" cy="583565"/>
          </a:xfrm>
          <a:prstGeom prst="rect">
            <a:avLst/>
          </a:prstGeom>
          <a:noFill/>
        </p:spPr>
        <p:txBody>
          <a:bodyPr wrap="none" rtlCol="0">
            <a:spAutoFit/>
          </a:bodyPr>
          <a:lstStyle/>
          <a:p>
            <a:r>
              <a:rPr lang="zh-CN" altLang="en-US" sz="3200" dirty="0">
                <a:solidFill>
                  <a:schemeClr val="tx1">
                    <a:lumMod val="75000"/>
                    <a:lumOff val="25000"/>
                  </a:schemeClr>
                </a:solidFill>
                <a:latin typeface="仿宋" panose="02010609060101010101" charset="-122"/>
                <a:ea typeface="仿宋" panose="02010609060101010101" charset="-122"/>
              </a:rPr>
              <a:t>集成电路发展面临的挑战</a:t>
            </a:r>
            <a:endParaRPr lang="zh-CN" altLang="en-US" sz="3200" dirty="0">
              <a:solidFill>
                <a:schemeClr val="tx1">
                  <a:lumMod val="75000"/>
                  <a:lumOff val="25000"/>
                </a:schemeClr>
              </a:solidFill>
              <a:latin typeface="仿宋" panose="02010609060101010101" charset="-122"/>
              <a:ea typeface="仿宋" panose="02010609060101010101" charset="-122"/>
            </a:endParaRPr>
          </a:p>
        </p:txBody>
      </p:sp>
      <p:sp>
        <p:nvSpPr>
          <p:cNvPr id="27" name="Google Shape;86;p19"/>
          <p:cNvSpPr txBox="1"/>
          <p:nvPr/>
        </p:nvSpPr>
        <p:spPr>
          <a:xfrm>
            <a:off x="4045585" y="758825"/>
            <a:ext cx="5364480" cy="4343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tx1">
                    <a:lumMod val="75000"/>
                    <a:lumOff val="25000"/>
                  </a:schemeClr>
                </a:solidFill>
                <a:latin typeface="Source Han Sans SC" panose="020B0500000000000000" pitchFamily="34" charset="-128"/>
                <a:ea typeface="Source Han Sans SC" panose="020B0500000000000000" pitchFamily="34" charset="-128"/>
                <a:cs typeface="Lato"/>
                <a:sym typeface="Lato"/>
              </a:rPr>
              <a:t>Challenges Faced by the Development </a:t>
            </a:r>
            <a:endParaRPr lang="en-US" sz="2400" b="0" i="0" u="none" strike="noStrike" cap="none">
              <a:solidFill>
                <a:schemeClr val="tx1">
                  <a:lumMod val="75000"/>
                  <a:lumOff val="25000"/>
                </a:schemeClr>
              </a:solidFill>
              <a:latin typeface="Source Han Sans SC" panose="020B0500000000000000" pitchFamily="34" charset="-128"/>
              <a:ea typeface="Source Han Sans SC" panose="020B0500000000000000" pitchFamily="34" charset="-128"/>
              <a:cs typeface="Lato"/>
              <a:sym typeface="Lato"/>
            </a:endParaRPr>
          </a:p>
        </p:txBody>
      </p:sp>
      <p:sp>
        <p:nvSpPr>
          <p:cNvPr id="28" name="矩形 26"/>
          <p:cNvSpPr/>
          <p:nvPr/>
        </p:nvSpPr>
        <p:spPr>
          <a:xfrm>
            <a:off x="5405755" y="4287520"/>
            <a:ext cx="5755640" cy="170688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仿宋" panose="02010609060101010101" charset="-122"/>
                <a:ea typeface="仿宋" panose="02010609060101010101" charset="-122"/>
              </a:rPr>
              <a:t>我国集成电路产业已具备一定规模，但是价值链整合能力不强，整机带动性差，芯片与整机联动机制尚未形成，国内多数设计企业缺乏定义产品和提供系统解决方案的能力，难以满足整机企业需求，整机产品引领国内集成电路产品设计创新的局面也尚未形成。另外专用设备、仪器和关键材料等产业链上游环节比较薄弱，不足以支撑集成电路产业发展。</a:t>
            </a:r>
            <a:endParaRPr lang="zh-CN" altLang="en-US" sz="1400" dirty="0">
              <a:solidFill>
                <a:schemeClr val="bg1">
                  <a:lumMod val="50000"/>
                </a:schemeClr>
              </a:solidFill>
              <a:latin typeface="仿宋" panose="02010609060101010101" charset="-122"/>
              <a:ea typeface="仿宋" panose="02010609060101010101" charset="-122"/>
            </a:endParaRPr>
          </a:p>
        </p:txBody>
      </p:sp>
      <p:sp>
        <p:nvSpPr>
          <p:cNvPr id="29" name="TextBox 28"/>
          <p:cNvSpPr txBox="1"/>
          <p:nvPr/>
        </p:nvSpPr>
        <p:spPr>
          <a:xfrm>
            <a:off x="10119917" y="5926901"/>
            <a:ext cx="1088390" cy="521970"/>
          </a:xfrm>
          <a:prstGeom prst="rect">
            <a:avLst/>
          </a:prstGeom>
          <a:noFill/>
        </p:spPr>
        <p:txBody>
          <a:bodyPr wrap="none" rtlCol="0">
            <a:spAutoFit/>
          </a:bodyPr>
          <a:lstStyle/>
          <a:p>
            <a:pPr algn="r"/>
            <a:r>
              <a:rPr lang="en-US" altLang="zh-CN" sz="2800">
                <a:solidFill>
                  <a:schemeClr val="tx1">
                    <a:lumMod val="65000"/>
                    <a:lumOff val="35000"/>
                  </a:schemeClr>
                </a:solidFill>
                <a:latin typeface="Source Han Sans SC" panose="020B0500000000000000" pitchFamily="34" charset="-128"/>
                <a:ea typeface="Source Han Sans SC" panose="020B0500000000000000" pitchFamily="34" charset="-128"/>
                <a:cs typeface="Poppins SemiBold" panose="00000700000000000000" pitchFamily="50" charset="0"/>
              </a:rPr>
              <a:t>05/20</a:t>
            </a:r>
            <a:endParaRPr lang="en-ID" sz="2800">
              <a:solidFill>
                <a:schemeClr val="tx1">
                  <a:lumMod val="65000"/>
                  <a:lumOff val="35000"/>
                </a:schemeClr>
              </a:solidFill>
              <a:latin typeface="Source Han Sans SC" panose="020B0500000000000000" pitchFamily="34" charset="-128"/>
              <a:ea typeface="Source Han Sans SC" panose="020B0500000000000000" pitchFamily="34" charset="-128"/>
              <a:cs typeface="Poppins SemiBold" panose="00000700000000000000" pitchFamily="50" charset="0"/>
            </a:endParaRPr>
          </a:p>
        </p:txBody>
      </p:sp>
      <p:sp>
        <p:nvSpPr>
          <p:cNvPr id="9" name="文本框 8"/>
          <p:cNvSpPr txBox="1"/>
          <p:nvPr/>
        </p:nvSpPr>
        <p:spPr>
          <a:xfrm>
            <a:off x="5346065" y="1873250"/>
            <a:ext cx="4064000" cy="368300"/>
          </a:xfrm>
          <a:prstGeom prst="rect">
            <a:avLst/>
          </a:prstGeom>
          <a:noFill/>
        </p:spPr>
        <p:txBody>
          <a:bodyPr wrap="square" rtlCol="0">
            <a:spAutoFit/>
          </a:bodyPr>
          <a:p>
            <a:r>
              <a:rPr lang="zh-CN" altLang="en-US" b="1"/>
              <a:t>投资压力巨大</a:t>
            </a:r>
            <a:endParaRPr lang="zh-CN" altLang="en-US" b="1"/>
          </a:p>
        </p:txBody>
      </p:sp>
      <p:sp>
        <p:nvSpPr>
          <p:cNvPr id="10" name="TextBox 19"/>
          <p:cNvSpPr txBox="1"/>
          <p:nvPr>
            <p:custDataLst>
              <p:tags r:id="rId3"/>
            </p:custDataLst>
          </p:nvPr>
        </p:nvSpPr>
        <p:spPr>
          <a:xfrm>
            <a:off x="3925813" y="1825993"/>
            <a:ext cx="1420996" cy="1198880"/>
          </a:xfrm>
          <a:prstGeom prst="rect">
            <a:avLst/>
          </a:prstGeom>
          <a:noFill/>
        </p:spPr>
        <p:txBody>
          <a:bodyPr wrap="square" rtlCol="0">
            <a:spAutoFit/>
          </a:bodyPr>
          <a:p>
            <a:pPr algn="ctr">
              <a:lnSpc>
                <a:spcPct val="90000"/>
              </a:lnSpc>
            </a:pPr>
            <a:r>
              <a:rPr lang="en-US" sz="8000" b="1" dirty="0">
                <a:solidFill>
                  <a:schemeClr val="tx1"/>
                </a:solidFill>
                <a:latin typeface="Source Han Sans CN" panose="020B0400000000000000" pitchFamily="34" charset="-128"/>
                <a:ea typeface="Source Han Sans CN" panose="020B0400000000000000" pitchFamily="34" charset="-128"/>
              </a:rPr>
              <a:t>04</a:t>
            </a:r>
            <a:endParaRPr lang="en-US" sz="8000" b="1" dirty="0">
              <a:solidFill>
                <a:schemeClr val="tx1"/>
              </a:solidFill>
              <a:latin typeface="Source Han Sans CN" panose="020B0400000000000000" pitchFamily="34" charset="-128"/>
              <a:ea typeface="Source Han Sans CN" panose="020B0400000000000000" pitchFamily="34" charset="-128"/>
            </a:endParaRPr>
          </a:p>
        </p:txBody>
      </p:sp>
      <p:sp>
        <p:nvSpPr>
          <p:cNvPr id="11" name="TextBox 19"/>
          <p:cNvSpPr txBox="1"/>
          <p:nvPr>
            <p:custDataLst>
              <p:tags r:id="rId4"/>
            </p:custDataLst>
          </p:nvPr>
        </p:nvSpPr>
        <p:spPr>
          <a:xfrm>
            <a:off x="3965818" y="3786238"/>
            <a:ext cx="1420996" cy="1198880"/>
          </a:xfrm>
          <a:prstGeom prst="rect">
            <a:avLst/>
          </a:prstGeom>
          <a:noFill/>
        </p:spPr>
        <p:txBody>
          <a:bodyPr wrap="square" rtlCol="0">
            <a:spAutoFit/>
          </a:bodyPr>
          <a:lstStyle/>
          <a:p>
            <a:pPr algn="ctr">
              <a:lnSpc>
                <a:spcPct val="90000"/>
              </a:lnSpc>
            </a:pPr>
            <a:r>
              <a:rPr lang="en-US" sz="8000" b="1" dirty="0">
                <a:solidFill>
                  <a:schemeClr val="tx1"/>
                </a:solidFill>
                <a:latin typeface="Source Han Sans CN" panose="020B0400000000000000" pitchFamily="34" charset="-128"/>
                <a:ea typeface="Source Han Sans CN" panose="020B0400000000000000" pitchFamily="34" charset="-128"/>
              </a:rPr>
              <a:t>05</a:t>
            </a:r>
            <a:endParaRPr lang="en-US" sz="8000" b="1" dirty="0">
              <a:solidFill>
                <a:schemeClr val="tx1"/>
              </a:solidFill>
              <a:latin typeface="Source Han Sans CN" panose="020B0400000000000000" pitchFamily="34" charset="-128"/>
              <a:ea typeface="Source Han Sans CN" panose="020B0400000000000000" pitchFamily="34" charset="-128"/>
            </a:endParaRPr>
          </a:p>
        </p:txBody>
      </p:sp>
      <p:sp>
        <p:nvSpPr>
          <p:cNvPr id="22" name="文本框 21"/>
          <p:cNvSpPr txBox="1"/>
          <p:nvPr/>
        </p:nvSpPr>
        <p:spPr>
          <a:xfrm>
            <a:off x="5346700" y="2274570"/>
            <a:ext cx="5923915" cy="1223645"/>
          </a:xfrm>
          <a:prstGeom prst="rect">
            <a:avLst/>
          </a:prstGeom>
          <a:noFill/>
        </p:spPr>
        <p:txBody>
          <a:bodyPr wrap="square" rtlCol="0">
            <a:noAutofit/>
          </a:bodyPr>
          <a:p>
            <a:r>
              <a:rPr lang="zh-CN" altLang="en-US" sz="1400">
                <a:latin typeface="仿宋" panose="02010609060101010101" charset="-122"/>
                <a:ea typeface="仿宋" panose="02010609060101010101" charset="-122"/>
              </a:rPr>
              <a:t>集成电路产业是高投入产业，也是高回报、高风险产业。特别是晶圆制造业，资产投入巨大，并且要持续投资，投资压力极大，多年来国内投融资市场望而却步。要完成「十三五」发展目标，需万亿元以上的投入。面对这样的巨额资金投入，在目前我国集成电路产业现状下，需要国家坚持不懈给予政策支持和资金支持。</a:t>
            </a:r>
            <a:endParaRPr lang="zh-CN" altLang="en-US" sz="1400">
              <a:latin typeface="仿宋" panose="02010609060101010101" charset="-122"/>
              <a:ea typeface="仿宋" panose="02010609060101010101" charset="-122"/>
            </a:endParaRPr>
          </a:p>
        </p:txBody>
      </p:sp>
      <p:sp>
        <p:nvSpPr>
          <p:cNvPr id="23" name="文本框 22"/>
          <p:cNvSpPr txBox="1"/>
          <p:nvPr/>
        </p:nvSpPr>
        <p:spPr>
          <a:xfrm>
            <a:off x="5405755" y="3881755"/>
            <a:ext cx="2423795" cy="368300"/>
          </a:xfrm>
          <a:prstGeom prst="rect">
            <a:avLst/>
          </a:prstGeom>
          <a:noFill/>
        </p:spPr>
        <p:txBody>
          <a:bodyPr wrap="square" rtlCol="0">
            <a:spAutoFit/>
          </a:bodyPr>
          <a:p>
            <a:r>
              <a:rPr lang="zh-CN" altLang="en-US" b="1"/>
              <a:t>产业链整合能力不足</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8" grpId="0"/>
      <p:bldP spid="2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4505129"/>
            <a:ext cx="12203059" cy="2350371"/>
            <a:chOff x="2" y="3577031"/>
            <a:chExt cx="12203059" cy="3278469"/>
          </a:xfrm>
        </p:grpSpPr>
        <p:sp>
          <p:nvSpPr>
            <p:cNvPr id="4" name="任意多边形: 形状 32"/>
            <p:cNvSpPr/>
            <p:nvPr/>
          </p:nvSpPr>
          <p:spPr bwMode="auto">
            <a:xfrm>
              <a:off x="2" y="4091604"/>
              <a:ext cx="4392654" cy="2763895"/>
            </a:xfrm>
            <a:custGeom>
              <a:avLst/>
              <a:gdLst>
                <a:gd name="connsiteX0" fmla="*/ 734800 w 2671913"/>
                <a:gd name="connsiteY0" fmla="*/ 173 h 1732232"/>
                <a:gd name="connsiteX1" fmla="*/ 1905760 w 2671913"/>
                <a:gd name="connsiteY1" fmla="*/ 927976 h 1732232"/>
                <a:gd name="connsiteX2" fmla="*/ 2658162 w 2671913"/>
                <a:gd name="connsiteY2" fmla="*/ 1723008 h 1732232"/>
                <a:gd name="connsiteX3" fmla="*/ 2671913 w 2671913"/>
                <a:gd name="connsiteY3" fmla="*/ 1732232 h 1732232"/>
                <a:gd name="connsiteX4" fmla="*/ 0 w 2671913"/>
                <a:gd name="connsiteY4" fmla="*/ 1732232 h 1732232"/>
                <a:gd name="connsiteX5" fmla="*/ 0 w 2671913"/>
                <a:gd name="connsiteY5" fmla="*/ 264113 h 1732232"/>
                <a:gd name="connsiteX6" fmla="*/ 26610 w 2671913"/>
                <a:gd name="connsiteY6" fmla="*/ 241096 h 1732232"/>
                <a:gd name="connsiteX7" fmla="*/ 577515 w 2671913"/>
                <a:gd name="connsiteY7" fmla="*/ 10911 h 1732232"/>
                <a:gd name="connsiteX8" fmla="*/ 631334 w 2671913"/>
                <a:gd name="connsiteY8" fmla="*/ 8764 h 1732232"/>
                <a:gd name="connsiteX9" fmla="*/ 734800 w 2671913"/>
                <a:gd name="connsiteY9" fmla="*/ 173 h 173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913" h="1732232">
                  <a:moveTo>
                    <a:pt x="734800" y="173"/>
                  </a:moveTo>
                  <a:cubicBezTo>
                    <a:pt x="933795" y="5005"/>
                    <a:pt x="1395559" y="116148"/>
                    <a:pt x="1905760" y="927976"/>
                  </a:cubicBezTo>
                  <a:cubicBezTo>
                    <a:pt x="1905760" y="927976"/>
                    <a:pt x="2373848" y="1513356"/>
                    <a:pt x="2658162" y="1723008"/>
                  </a:cubicBezTo>
                  <a:lnTo>
                    <a:pt x="2671913" y="1732232"/>
                  </a:lnTo>
                  <a:lnTo>
                    <a:pt x="0" y="1732232"/>
                  </a:lnTo>
                  <a:lnTo>
                    <a:pt x="0" y="264113"/>
                  </a:lnTo>
                  <a:lnTo>
                    <a:pt x="26610" y="241096"/>
                  </a:lnTo>
                  <a:cubicBezTo>
                    <a:pt x="136034" y="152692"/>
                    <a:pt x="328604" y="31046"/>
                    <a:pt x="577515" y="10911"/>
                  </a:cubicBezTo>
                  <a:cubicBezTo>
                    <a:pt x="596890" y="10911"/>
                    <a:pt x="614112" y="8764"/>
                    <a:pt x="631334" y="8764"/>
                  </a:cubicBezTo>
                  <a:cubicBezTo>
                    <a:pt x="631334" y="8764"/>
                    <a:pt x="668469" y="-1438"/>
                    <a:pt x="734800" y="173"/>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 name="任意多边形: 形状 35"/>
            <p:cNvSpPr/>
            <p:nvPr/>
          </p:nvSpPr>
          <p:spPr bwMode="auto">
            <a:xfrm>
              <a:off x="7051580" y="3577031"/>
              <a:ext cx="5151481" cy="3278469"/>
            </a:xfrm>
            <a:custGeom>
              <a:avLst/>
              <a:gdLst>
                <a:gd name="connsiteX0" fmla="*/ 5151481 w 5151481"/>
                <a:gd name="connsiteY0" fmla="*/ 0 h 3443866"/>
                <a:gd name="connsiteX1" fmla="*/ 5151481 w 5151481"/>
                <a:gd name="connsiteY1" fmla="*/ 3443866 h 3443866"/>
                <a:gd name="connsiteX2" fmla="*/ 0 w 5151481"/>
                <a:gd name="connsiteY2" fmla="*/ 3443866 h 3443866"/>
                <a:gd name="connsiteX3" fmla="*/ 68505 w 5151481"/>
                <a:gd name="connsiteY3" fmla="*/ 3409693 h 3443866"/>
                <a:gd name="connsiteX4" fmla="*/ 1134718 w 5151481"/>
                <a:gd name="connsiteY4" fmla="*/ 2657350 h 3443866"/>
                <a:gd name="connsiteX5" fmla="*/ 3724809 w 5151481"/>
                <a:gd name="connsiteY5" fmla="*/ 569349 h 3443866"/>
                <a:gd name="connsiteX6" fmla="*/ 5070913 w 5151481"/>
                <a:gd name="connsiteY6" fmla="*/ 13881 h 344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481" h="3443866">
                  <a:moveTo>
                    <a:pt x="5151481" y="0"/>
                  </a:moveTo>
                  <a:lnTo>
                    <a:pt x="5151481" y="3443866"/>
                  </a:lnTo>
                  <a:lnTo>
                    <a:pt x="0" y="3443866"/>
                  </a:lnTo>
                  <a:lnTo>
                    <a:pt x="68505" y="3409693"/>
                  </a:lnTo>
                  <a:cubicBezTo>
                    <a:pt x="336371" y="3270474"/>
                    <a:pt x="763188" y="3017350"/>
                    <a:pt x="1134718" y="2657350"/>
                  </a:cubicBezTo>
                  <a:cubicBezTo>
                    <a:pt x="1134718" y="2657350"/>
                    <a:pt x="2564221" y="1073350"/>
                    <a:pt x="3724809" y="569349"/>
                  </a:cubicBezTo>
                  <a:cubicBezTo>
                    <a:pt x="4450176" y="254350"/>
                    <a:pt x="4766420" y="85600"/>
                    <a:pt x="5070913" y="1388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6" name="矩形 5"/>
          <p:cNvSpPr/>
          <p:nvPr/>
        </p:nvSpPr>
        <p:spPr>
          <a:xfrm>
            <a:off x="905948" y="780394"/>
            <a:ext cx="10489324" cy="5297212"/>
          </a:xfrm>
          <a:prstGeom prst="rect">
            <a:avLst/>
          </a:prstGeom>
          <a:solidFill>
            <a:schemeClr val="bg1"/>
          </a:solidFill>
          <a:ln>
            <a:noFill/>
          </a:ln>
          <a:effectLst>
            <a:outerShdw blurRad="571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7" name="组合 6"/>
          <p:cNvGrpSpPr/>
          <p:nvPr/>
        </p:nvGrpSpPr>
        <p:grpSpPr>
          <a:xfrm>
            <a:off x="1812189" y="2240885"/>
            <a:ext cx="3910485" cy="2571465"/>
            <a:chOff x="1042515" y="1905506"/>
            <a:chExt cx="3910485" cy="2571465"/>
          </a:xfrm>
        </p:grpSpPr>
        <p:cxnSp>
          <p:nvCxnSpPr>
            <p:cNvPr id="9" name="直接连接符 8"/>
            <p:cNvCxnSpPr/>
            <p:nvPr/>
          </p:nvCxnSpPr>
          <p:spPr>
            <a:xfrm>
              <a:off x="1042515" y="1905506"/>
              <a:ext cx="272176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24"/>
            <p:cNvCxnSpPr/>
            <p:nvPr/>
          </p:nvCxnSpPr>
          <p:spPr>
            <a:xfrm>
              <a:off x="1042515" y="4476971"/>
              <a:ext cx="39104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 name="添加标题"/>
          <p:cNvSpPr/>
          <p:nvPr/>
        </p:nvSpPr>
        <p:spPr>
          <a:xfrm>
            <a:off x="5997644" y="1333558"/>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01</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2" name="添加标题"/>
          <p:cNvSpPr/>
          <p:nvPr/>
        </p:nvSpPr>
        <p:spPr>
          <a:xfrm>
            <a:off x="5997644" y="2340539"/>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02</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3" name="添加标题"/>
          <p:cNvSpPr/>
          <p:nvPr/>
        </p:nvSpPr>
        <p:spPr>
          <a:xfrm>
            <a:off x="5997644" y="3457465"/>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03</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4" name="添加标题"/>
          <p:cNvSpPr/>
          <p:nvPr/>
        </p:nvSpPr>
        <p:spPr>
          <a:xfrm>
            <a:off x="5997644" y="4588861"/>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04</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grpSp>
        <p:nvGrpSpPr>
          <p:cNvPr id="15" name="组合 14"/>
          <p:cNvGrpSpPr/>
          <p:nvPr/>
        </p:nvGrpSpPr>
        <p:grpSpPr>
          <a:xfrm>
            <a:off x="7239001" y="1481198"/>
            <a:ext cx="4161791" cy="640189"/>
            <a:chOff x="7299212" y="1619349"/>
            <a:chExt cx="4161791" cy="640189"/>
          </a:xfrm>
        </p:grpSpPr>
        <p:sp>
          <p:nvSpPr>
            <p:cNvPr id="16" name="文本框 15"/>
            <p:cNvSpPr txBox="1"/>
            <p:nvPr/>
          </p:nvSpPr>
          <p:spPr>
            <a:xfrm>
              <a:off x="7299213" y="1619349"/>
              <a:ext cx="416179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1" action="ppaction://hlinksldjump"/>
                </a:rPr>
                <a:t>我国集成电路产业的发展现状</a:t>
              </a:r>
              <a:endPar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 name="文本框 16"/>
            <p:cNvSpPr txBox="1"/>
            <p:nvPr/>
          </p:nvSpPr>
          <p:spPr>
            <a:xfrm>
              <a:off x="7299212" y="2029668"/>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The Development Status of China's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18" name="组合 17"/>
          <p:cNvGrpSpPr/>
          <p:nvPr/>
        </p:nvGrpSpPr>
        <p:grpSpPr>
          <a:xfrm>
            <a:off x="7239001" y="2471155"/>
            <a:ext cx="4161791" cy="640189"/>
            <a:chOff x="7299212" y="2710174"/>
            <a:chExt cx="4161791" cy="640189"/>
          </a:xfrm>
        </p:grpSpPr>
        <p:sp>
          <p:nvSpPr>
            <p:cNvPr id="19" name="文本框 18"/>
            <p:cNvSpPr txBox="1"/>
            <p:nvPr/>
          </p:nvSpPr>
          <p:spPr>
            <a:xfrm>
              <a:off x="7299213" y="2710174"/>
              <a:ext cx="416179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rPr>
                <a:t>我国集成电路面临的机遇挑战</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0" name="文本框 19"/>
            <p:cNvSpPr txBox="1"/>
            <p:nvPr/>
          </p:nvSpPr>
          <p:spPr>
            <a:xfrm>
              <a:off x="7299212" y="3120493"/>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Opportunities and challenges faced by integrated circuits in China</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1" name="组合 20"/>
          <p:cNvGrpSpPr/>
          <p:nvPr/>
        </p:nvGrpSpPr>
        <p:grpSpPr>
          <a:xfrm>
            <a:off x="7239001" y="3633145"/>
            <a:ext cx="4101465" cy="640080"/>
            <a:chOff x="7299212" y="3800999"/>
            <a:chExt cx="4101465" cy="640080"/>
          </a:xfrm>
        </p:grpSpPr>
        <p:sp>
          <p:nvSpPr>
            <p:cNvPr id="22" name="文本框 21"/>
            <p:cNvSpPr txBox="1"/>
            <p:nvPr/>
          </p:nvSpPr>
          <p:spPr>
            <a:xfrm>
              <a:off x="7299213" y="3800999"/>
              <a:ext cx="385572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3" action="ppaction://hlinksldjump"/>
                </a:rPr>
                <a:t>我国集成电路产业发展预测</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3" name="文本框 22"/>
            <p:cNvSpPr txBox="1"/>
            <p:nvPr/>
          </p:nvSpPr>
          <p:spPr>
            <a:xfrm>
              <a:off x="7299212" y="4211209"/>
              <a:ext cx="4101465"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Prediction of the Development of China's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4" name="组合 23"/>
          <p:cNvGrpSpPr/>
          <p:nvPr/>
        </p:nvGrpSpPr>
        <p:grpSpPr>
          <a:xfrm>
            <a:off x="7239001" y="4709715"/>
            <a:ext cx="3978632" cy="640189"/>
            <a:chOff x="7299212" y="4891823"/>
            <a:chExt cx="3978632" cy="640189"/>
          </a:xfrm>
        </p:grpSpPr>
        <p:sp>
          <p:nvSpPr>
            <p:cNvPr id="25" name="文本框 24"/>
            <p:cNvSpPr txBox="1"/>
            <p:nvPr/>
          </p:nvSpPr>
          <p:spPr>
            <a:xfrm>
              <a:off x="7299213" y="4891823"/>
              <a:ext cx="3243580" cy="46037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4" action="ppaction://hlinksldjump"/>
                </a:rPr>
                <a:t>全球集成电路产业现状</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6" name="文本框 25"/>
            <p:cNvSpPr txBox="1"/>
            <p:nvPr/>
          </p:nvSpPr>
          <p:spPr>
            <a:xfrm>
              <a:off x="7299212" y="5302142"/>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Current Status of the Global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7" name="文本框 7"/>
          <p:cNvSpPr txBox="1"/>
          <p:nvPr/>
        </p:nvSpPr>
        <p:spPr>
          <a:xfrm>
            <a:off x="1703345" y="2679571"/>
            <a:ext cx="4392655" cy="156966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目录 </a:t>
            </a:r>
            <a:endParaRPr lang="en-US" altLang="zh-CN"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spc="600" dirty="0">
                <a:solidFill>
                  <a:schemeClr val="accent1"/>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CONTENT</a:t>
            </a:r>
            <a:endParaRPr kumimoji="0" lang="zh-CN" altLang="en-US" sz="4800" b="1" u="none" strike="noStrike" kern="1200" cap="none" spc="600" normalizeH="0" baseline="0" noProof="0" dirty="0">
              <a:ln>
                <a:noFill/>
              </a:ln>
              <a:solidFill>
                <a:schemeClr val="accent1"/>
              </a:solidFill>
              <a:effectLst>
                <a:outerShdw blurRad="63500" sx="102000" sy="102000" algn="ctr" rotWithShape="0">
                  <a:schemeClr val="bg1">
                    <a:alpha val="20000"/>
                  </a:schemeClr>
                </a:outerShdw>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396124" y="2697224"/>
            <a:ext cx="1541446"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a:t>
            </a:r>
            <a:r>
              <a:rPr lang="en-US" sz="9600">
                <a:solidFill>
                  <a:schemeClr val="accent1"/>
                </a:solidFill>
                <a:latin typeface="Source Han Sans CN" panose="020B0400000000000000" pitchFamily="34" charset="-128"/>
                <a:ea typeface="Source Han Sans CN" panose="020B0400000000000000" pitchFamily="34" charset="-128"/>
              </a:rPr>
              <a:t>3</a:t>
            </a:r>
            <a:endParaRPr sz="9600">
              <a:solidFill>
                <a:schemeClr val="accent1"/>
              </a:solidFill>
              <a:latin typeface="Source Han Sans CN" panose="020B0400000000000000" pitchFamily="34" charset="-128"/>
              <a:ea typeface="Source Han Sans CN" panose="020B0400000000000000" pitchFamily="34" charset="-128"/>
            </a:endParaRPr>
          </a:p>
        </p:txBody>
      </p:sp>
      <p:sp>
        <p:nvSpPr>
          <p:cNvPr id="8" name="TextBox 24"/>
          <p:cNvSpPr txBox="1"/>
          <p:nvPr/>
        </p:nvSpPr>
        <p:spPr>
          <a:xfrm>
            <a:off x="1430885" y="2302014"/>
            <a:ext cx="4106493" cy="202882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仿宋" panose="02010609060101010101" charset="-122"/>
                <a:ea typeface="仿宋" panose="02010609060101010101" charset="-122"/>
                <a:cs typeface="仿宋" panose="02010609060101010101" charset="-122"/>
                <a:sym typeface="FZHei-B01S" panose="02010601030101010101" pitchFamily="2" charset="-122"/>
              </a:rPr>
              <a:t>未来几年，在市场需求牵引以及政策与资本的支持下，国内半导体产业将保持更好的发展势头。创新创业的氛围逐步形成，国内半导体产业面临着更好的发展机遇窗口。随着国内集成电路企业实力的提升，有望在服务器芯片等重点核心领域取得突破，国内集成电路产业的自主程度将再上一个新台阶。</a:t>
            </a:r>
            <a:endParaRPr lang="zh-CN" altLang="en-US" sz="1400" dirty="0">
              <a:solidFill>
                <a:schemeClr val="bg1">
                  <a:lumMod val="50000"/>
                </a:schemeClr>
              </a:solidFill>
              <a:latin typeface="仿宋" panose="02010609060101010101" charset="-122"/>
              <a:ea typeface="仿宋" panose="02010609060101010101" charset="-122"/>
              <a:cs typeface="仿宋" panose="02010609060101010101" charset="-122"/>
              <a:sym typeface="FZHei-B01S" panose="02010601030101010101" pitchFamily="2" charset="-122"/>
            </a:endParaRPr>
          </a:p>
        </p:txBody>
      </p:sp>
      <p:sp>
        <p:nvSpPr>
          <p:cNvPr id="15" name="矩形 22"/>
          <p:cNvSpPr txBox="1"/>
          <p:nvPr/>
        </p:nvSpPr>
        <p:spPr>
          <a:xfrm>
            <a:off x="975131" y="1368612"/>
            <a:ext cx="5703570" cy="706755"/>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pPr algn="ct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我国集电产业发展预测</a:t>
            </a:r>
            <a:endPar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6" name="图片 1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2">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12257" y="2843264"/>
            <a:ext cx="4837839" cy="4014736"/>
            <a:chOff x="3367737" y="2329840"/>
            <a:chExt cx="5456526" cy="4528160"/>
          </a:xfrm>
        </p:grpSpPr>
        <p:sp>
          <p:nvSpPr>
            <p:cNvPr id="3" name="Freeform 329"/>
            <p:cNvSpPr/>
            <p:nvPr/>
          </p:nvSpPr>
          <p:spPr bwMode="auto">
            <a:xfrm>
              <a:off x="4197258" y="5861497"/>
              <a:ext cx="3786711" cy="996503"/>
            </a:xfrm>
            <a:custGeom>
              <a:avLst/>
              <a:gdLst>
                <a:gd name="T0" fmla="*/ 593 w 593"/>
                <a:gd name="T1" fmla="*/ 156 h 156"/>
                <a:gd name="T2" fmla="*/ 0 w 593"/>
                <a:gd name="T3" fmla="*/ 156 h 156"/>
                <a:gd name="T4" fmla="*/ 123 w 593"/>
                <a:gd name="T5" fmla="*/ 0 h 156"/>
                <a:gd name="T6" fmla="*/ 123 w 593"/>
                <a:gd name="T7" fmla="*/ 0 h 156"/>
                <a:gd name="T8" fmla="*/ 297 w 593"/>
                <a:gd name="T9" fmla="*/ 8 h 156"/>
                <a:gd name="T10" fmla="*/ 470 w 593"/>
                <a:gd name="T11" fmla="*/ 0 h 156"/>
                <a:gd name="T12" fmla="*/ 593 w 59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93" h="156">
                  <a:moveTo>
                    <a:pt x="593" y="156"/>
                  </a:moveTo>
                  <a:cubicBezTo>
                    <a:pt x="0" y="156"/>
                    <a:pt x="0" y="156"/>
                    <a:pt x="0" y="156"/>
                  </a:cubicBezTo>
                  <a:cubicBezTo>
                    <a:pt x="123" y="0"/>
                    <a:pt x="123" y="0"/>
                    <a:pt x="123" y="0"/>
                  </a:cubicBezTo>
                  <a:cubicBezTo>
                    <a:pt x="123" y="0"/>
                    <a:pt x="123" y="0"/>
                    <a:pt x="123" y="0"/>
                  </a:cubicBezTo>
                  <a:cubicBezTo>
                    <a:pt x="177" y="5"/>
                    <a:pt x="236" y="8"/>
                    <a:pt x="297" y="8"/>
                  </a:cubicBezTo>
                  <a:cubicBezTo>
                    <a:pt x="359" y="8"/>
                    <a:pt x="417" y="5"/>
                    <a:pt x="470" y="0"/>
                  </a:cubicBezTo>
                  <a:cubicBezTo>
                    <a:pt x="593" y="156"/>
                    <a:pt x="593" y="156"/>
                    <a:pt x="593" y="156"/>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 name="Oval 330"/>
            <p:cNvSpPr>
              <a:spLocks noChangeArrowheads="1"/>
            </p:cNvSpPr>
            <p:nvPr/>
          </p:nvSpPr>
          <p:spPr bwMode="auto">
            <a:xfrm>
              <a:off x="3367737" y="4310185"/>
              <a:ext cx="5456526" cy="130353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 name="Freeform 331"/>
            <p:cNvSpPr/>
            <p:nvPr/>
          </p:nvSpPr>
          <p:spPr bwMode="auto">
            <a:xfrm>
              <a:off x="3367737" y="4961952"/>
              <a:ext cx="5456526" cy="913012"/>
            </a:xfrm>
            <a:custGeom>
              <a:avLst/>
              <a:gdLst>
                <a:gd name="T0" fmla="*/ 855 w 855"/>
                <a:gd name="T1" fmla="*/ 0 h 143"/>
                <a:gd name="T2" fmla="*/ 855 w 855"/>
                <a:gd name="T3" fmla="*/ 41 h 143"/>
                <a:gd name="T4" fmla="*/ 594 w 855"/>
                <a:gd name="T5" fmla="*/ 135 h 143"/>
                <a:gd name="T6" fmla="*/ 427 w 855"/>
                <a:gd name="T7" fmla="*/ 143 h 143"/>
                <a:gd name="T8" fmla="*/ 259 w 855"/>
                <a:gd name="T9" fmla="*/ 135 h 143"/>
                <a:gd name="T10" fmla="*/ 0 w 855"/>
                <a:gd name="T11" fmla="*/ 41 h 143"/>
                <a:gd name="T12" fmla="*/ 0 w 855"/>
                <a:gd name="T13" fmla="*/ 0 h 143"/>
                <a:gd name="T14" fmla="*/ 259 w 855"/>
                <a:gd name="T15" fmla="*/ 94 h 143"/>
                <a:gd name="T16" fmla="*/ 427 w 855"/>
                <a:gd name="T17" fmla="*/ 102 h 143"/>
                <a:gd name="T18" fmla="*/ 594 w 855"/>
                <a:gd name="T19" fmla="*/ 94 h 143"/>
                <a:gd name="T20" fmla="*/ 855 w 855"/>
                <a:gd name="T2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5" h="143">
                  <a:moveTo>
                    <a:pt x="855" y="0"/>
                  </a:moveTo>
                  <a:cubicBezTo>
                    <a:pt x="855" y="41"/>
                    <a:pt x="855" y="41"/>
                    <a:pt x="855" y="41"/>
                  </a:cubicBezTo>
                  <a:cubicBezTo>
                    <a:pt x="855" y="84"/>
                    <a:pt x="747" y="120"/>
                    <a:pt x="594" y="135"/>
                  </a:cubicBezTo>
                  <a:cubicBezTo>
                    <a:pt x="543" y="140"/>
                    <a:pt x="486" y="143"/>
                    <a:pt x="427" y="143"/>
                  </a:cubicBezTo>
                  <a:cubicBezTo>
                    <a:pt x="368" y="143"/>
                    <a:pt x="311" y="140"/>
                    <a:pt x="259" y="135"/>
                  </a:cubicBezTo>
                  <a:cubicBezTo>
                    <a:pt x="107" y="120"/>
                    <a:pt x="0" y="83"/>
                    <a:pt x="0" y="41"/>
                  </a:cubicBezTo>
                  <a:cubicBezTo>
                    <a:pt x="0" y="0"/>
                    <a:pt x="0" y="0"/>
                    <a:pt x="0" y="0"/>
                  </a:cubicBezTo>
                  <a:cubicBezTo>
                    <a:pt x="0" y="42"/>
                    <a:pt x="107" y="78"/>
                    <a:pt x="259" y="94"/>
                  </a:cubicBezTo>
                  <a:cubicBezTo>
                    <a:pt x="311" y="99"/>
                    <a:pt x="368" y="102"/>
                    <a:pt x="427" y="102"/>
                  </a:cubicBezTo>
                  <a:cubicBezTo>
                    <a:pt x="486" y="102"/>
                    <a:pt x="543" y="99"/>
                    <a:pt x="594" y="94"/>
                  </a:cubicBezTo>
                  <a:cubicBezTo>
                    <a:pt x="747" y="78"/>
                    <a:pt x="855" y="42"/>
                    <a:pt x="85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 name="Oval 332"/>
            <p:cNvSpPr>
              <a:spLocks noChangeArrowheads="1"/>
            </p:cNvSpPr>
            <p:nvPr/>
          </p:nvSpPr>
          <p:spPr bwMode="auto">
            <a:xfrm>
              <a:off x="3884841" y="3951983"/>
              <a:ext cx="4416931" cy="1053061"/>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333"/>
            <p:cNvSpPr/>
            <p:nvPr/>
          </p:nvSpPr>
          <p:spPr bwMode="auto">
            <a:xfrm>
              <a:off x="3884841" y="4474473"/>
              <a:ext cx="4416931" cy="743337"/>
            </a:xfrm>
            <a:custGeom>
              <a:avLst/>
              <a:gdLst>
                <a:gd name="T0" fmla="*/ 0 w 692"/>
                <a:gd name="T1" fmla="*/ 34 h 116"/>
                <a:gd name="T2" fmla="*/ 346 w 692"/>
                <a:gd name="T3" fmla="*/ 116 h 116"/>
                <a:gd name="T4" fmla="*/ 692 w 692"/>
                <a:gd name="T5" fmla="*/ 34 h 116"/>
                <a:gd name="T6" fmla="*/ 692 w 692"/>
                <a:gd name="T7" fmla="*/ 0 h 116"/>
                <a:gd name="T8" fmla="*/ 346 w 692"/>
                <a:gd name="T9" fmla="*/ 83 h 116"/>
                <a:gd name="T10" fmla="*/ 0 w 692"/>
                <a:gd name="T11" fmla="*/ 0 h 116"/>
                <a:gd name="T12" fmla="*/ 0 w 692"/>
                <a:gd name="T13" fmla="*/ 34 h 116"/>
              </a:gdLst>
              <a:ahLst/>
              <a:cxnLst>
                <a:cxn ang="0">
                  <a:pos x="T0" y="T1"/>
                </a:cxn>
                <a:cxn ang="0">
                  <a:pos x="T2" y="T3"/>
                </a:cxn>
                <a:cxn ang="0">
                  <a:pos x="T4" y="T5"/>
                </a:cxn>
                <a:cxn ang="0">
                  <a:pos x="T6" y="T7"/>
                </a:cxn>
                <a:cxn ang="0">
                  <a:pos x="T8" y="T9"/>
                </a:cxn>
                <a:cxn ang="0">
                  <a:pos x="T10" y="T11"/>
                </a:cxn>
                <a:cxn ang="0">
                  <a:pos x="T12" y="T13"/>
                </a:cxn>
              </a:cxnLst>
              <a:rect l="0" t="0" r="r" b="b"/>
              <a:pathLst>
                <a:path w="692" h="116">
                  <a:moveTo>
                    <a:pt x="0" y="34"/>
                  </a:moveTo>
                  <a:cubicBezTo>
                    <a:pt x="0" y="79"/>
                    <a:pt x="155" y="116"/>
                    <a:pt x="346" y="116"/>
                  </a:cubicBezTo>
                  <a:cubicBezTo>
                    <a:pt x="537" y="116"/>
                    <a:pt x="692" y="79"/>
                    <a:pt x="692" y="34"/>
                  </a:cubicBezTo>
                  <a:cubicBezTo>
                    <a:pt x="692" y="0"/>
                    <a:pt x="692" y="0"/>
                    <a:pt x="692" y="0"/>
                  </a:cubicBezTo>
                  <a:cubicBezTo>
                    <a:pt x="692" y="46"/>
                    <a:pt x="537" y="83"/>
                    <a:pt x="346" y="83"/>
                  </a:cubicBezTo>
                  <a:cubicBezTo>
                    <a:pt x="155" y="83"/>
                    <a:pt x="0" y="46"/>
                    <a:pt x="0" y="0"/>
                  </a:cubicBezTo>
                  <a:cubicBezTo>
                    <a:pt x="0" y="34"/>
                    <a:pt x="0" y="34"/>
                    <a:pt x="0" y="34"/>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Oval 334"/>
            <p:cNvSpPr>
              <a:spLocks noChangeArrowheads="1"/>
            </p:cNvSpPr>
            <p:nvPr/>
          </p:nvSpPr>
          <p:spPr bwMode="auto">
            <a:xfrm>
              <a:off x="4269976" y="3566848"/>
              <a:ext cx="3641275" cy="86992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335"/>
            <p:cNvSpPr/>
            <p:nvPr/>
          </p:nvSpPr>
          <p:spPr bwMode="auto">
            <a:xfrm>
              <a:off x="4269976" y="4003154"/>
              <a:ext cx="3641275" cy="614061"/>
            </a:xfrm>
            <a:custGeom>
              <a:avLst/>
              <a:gdLst>
                <a:gd name="T0" fmla="*/ 0 w 571"/>
                <a:gd name="T1" fmla="*/ 28 h 96"/>
                <a:gd name="T2" fmla="*/ 286 w 571"/>
                <a:gd name="T3" fmla="*/ 96 h 96"/>
                <a:gd name="T4" fmla="*/ 571 w 571"/>
                <a:gd name="T5" fmla="*/ 28 h 96"/>
                <a:gd name="T6" fmla="*/ 571 w 571"/>
                <a:gd name="T7" fmla="*/ 0 h 96"/>
                <a:gd name="T8" fmla="*/ 286 w 571"/>
                <a:gd name="T9" fmla="*/ 68 h 96"/>
                <a:gd name="T10" fmla="*/ 0 w 571"/>
                <a:gd name="T11" fmla="*/ 0 h 96"/>
                <a:gd name="T12" fmla="*/ 0 w 571"/>
                <a:gd name="T13" fmla="*/ 28 h 96"/>
              </a:gdLst>
              <a:ahLst/>
              <a:cxnLst>
                <a:cxn ang="0">
                  <a:pos x="T0" y="T1"/>
                </a:cxn>
                <a:cxn ang="0">
                  <a:pos x="T2" y="T3"/>
                </a:cxn>
                <a:cxn ang="0">
                  <a:pos x="T4" y="T5"/>
                </a:cxn>
                <a:cxn ang="0">
                  <a:pos x="T6" y="T7"/>
                </a:cxn>
                <a:cxn ang="0">
                  <a:pos x="T8" y="T9"/>
                </a:cxn>
                <a:cxn ang="0">
                  <a:pos x="T10" y="T11"/>
                </a:cxn>
                <a:cxn ang="0">
                  <a:pos x="T12" y="T13"/>
                </a:cxn>
              </a:cxnLst>
              <a:rect l="0" t="0" r="r" b="b"/>
              <a:pathLst>
                <a:path w="571" h="96">
                  <a:moveTo>
                    <a:pt x="0" y="28"/>
                  </a:moveTo>
                  <a:cubicBezTo>
                    <a:pt x="0" y="66"/>
                    <a:pt x="128" y="96"/>
                    <a:pt x="286" y="96"/>
                  </a:cubicBezTo>
                  <a:cubicBezTo>
                    <a:pt x="443" y="96"/>
                    <a:pt x="571" y="66"/>
                    <a:pt x="571" y="28"/>
                  </a:cubicBezTo>
                  <a:cubicBezTo>
                    <a:pt x="571" y="0"/>
                    <a:pt x="571" y="0"/>
                    <a:pt x="571" y="0"/>
                  </a:cubicBezTo>
                  <a:cubicBezTo>
                    <a:pt x="571" y="38"/>
                    <a:pt x="443" y="68"/>
                    <a:pt x="286" y="68"/>
                  </a:cubicBezTo>
                  <a:cubicBezTo>
                    <a:pt x="128" y="68"/>
                    <a:pt x="0" y="38"/>
                    <a:pt x="0" y="0"/>
                  </a:cubicBezTo>
                  <a:cubicBezTo>
                    <a:pt x="0" y="28"/>
                    <a:pt x="0" y="28"/>
                    <a:pt x="0" y="28"/>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336"/>
            <p:cNvSpPr/>
            <p:nvPr/>
          </p:nvSpPr>
          <p:spPr bwMode="auto">
            <a:xfrm>
              <a:off x="5290718" y="4967338"/>
              <a:ext cx="1599791" cy="37706"/>
            </a:xfrm>
            <a:custGeom>
              <a:avLst/>
              <a:gdLst>
                <a:gd name="T0" fmla="*/ 0 w 251"/>
                <a:gd name="T1" fmla="*/ 0 h 6"/>
                <a:gd name="T2" fmla="*/ 0 w 251"/>
                <a:gd name="T3" fmla="*/ 0 h 6"/>
                <a:gd name="T4" fmla="*/ 126 w 251"/>
                <a:gd name="T5" fmla="*/ 6 h 6"/>
                <a:gd name="T6" fmla="*/ 251 w 251"/>
                <a:gd name="T7" fmla="*/ 0 h 6"/>
                <a:gd name="T8" fmla="*/ 251 w 251"/>
                <a:gd name="T9" fmla="*/ 0 h 6"/>
                <a:gd name="T10" fmla="*/ 126 w 251"/>
                <a:gd name="T11" fmla="*/ 6 h 6"/>
                <a:gd name="T12" fmla="*/ 0 w 2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51" h="6">
                  <a:moveTo>
                    <a:pt x="0" y="0"/>
                  </a:moveTo>
                  <a:cubicBezTo>
                    <a:pt x="0" y="0"/>
                    <a:pt x="0" y="0"/>
                    <a:pt x="0" y="0"/>
                  </a:cubicBezTo>
                  <a:cubicBezTo>
                    <a:pt x="39" y="4"/>
                    <a:pt x="82" y="6"/>
                    <a:pt x="126" y="6"/>
                  </a:cubicBezTo>
                  <a:cubicBezTo>
                    <a:pt x="170" y="6"/>
                    <a:pt x="212" y="4"/>
                    <a:pt x="251" y="0"/>
                  </a:cubicBezTo>
                  <a:cubicBezTo>
                    <a:pt x="251" y="0"/>
                    <a:pt x="251" y="0"/>
                    <a:pt x="251" y="0"/>
                  </a:cubicBezTo>
                  <a:cubicBezTo>
                    <a:pt x="212" y="4"/>
                    <a:pt x="170" y="6"/>
                    <a:pt x="126" y="6"/>
                  </a:cubicBezTo>
                  <a:cubicBezTo>
                    <a:pt x="82" y="6"/>
                    <a:pt x="39" y="4"/>
                    <a:pt x="0" y="0"/>
                  </a:cubicBezTo>
                </a:path>
              </a:pathLst>
            </a:custGeom>
            <a:solidFill>
              <a:srgbClr val="AD3E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337"/>
            <p:cNvSpPr>
              <a:spLocks noEditPoints="1"/>
            </p:cNvSpPr>
            <p:nvPr/>
          </p:nvSpPr>
          <p:spPr bwMode="auto">
            <a:xfrm>
              <a:off x="4978301" y="5562546"/>
              <a:ext cx="2224625" cy="350123"/>
            </a:xfrm>
            <a:custGeom>
              <a:avLst/>
              <a:gdLst>
                <a:gd name="T0" fmla="*/ 0 w 349"/>
                <a:gd name="T1" fmla="*/ 40 h 55"/>
                <a:gd name="T2" fmla="*/ 0 w 349"/>
                <a:gd name="T3" fmla="*/ 48 h 55"/>
                <a:gd name="T4" fmla="*/ 1 w 349"/>
                <a:gd name="T5" fmla="*/ 47 h 55"/>
                <a:gd name="T6" fmla="*/ 1 w 349"/>
                <a:gd name="T7" fmla="*/ 47 h 55"/>
                <a:gd name="T8" fmla="*/ 175 w 349"/>
                <a:gd name="T9" fmla="*/ 55 h 55"/>
                <a:gd name="T10" fmla="*/ 348 w 349"/>
                <a:gd name="T11" fmla="*/ 47 h 55"/>
                <a:gd name="T12" fmla="*/ 349 w 349"/>
                <a:gd name="T13" fmla="*/ 48 h 55"/>
                <a:gd name="T14" fmla="*/ 349 w 349"/>
                <a:gd name="T15" fmla="*/ 41 h 55"/>
                <a:gd name="T16" fmla="*/ 342 w 349"/>
                <a:gd name="T17" fmla="*/ 41 h 55"/>
                <a:gd name="T18" fmla="*/ 175 w 349"/>
                <a:gd name="T19" fmla="*/ 49 h 55"/>
                <a:gd name="T20" fmla="*/ 7 w 349"/>
                <a:gd name="T21" fmla="*/ 41 h 55"/>
                <a:gd name="T22" fmla="*/ 0 w 349"/>
                <a:gd name="T23" fmla="*/ 40 h 55"/>
                <a:gd name="T24" fmla="*/ 175 w 349"/>
                <a:gd name="T25" fmla="*/ 8 h 55"/>
                <a:gd name="T26" fmla="*/ 175 w 349"/>
                <a:gd name="T27" fmla="*/ 8 h 55"/>
                <a:gd name="T28" fmla="*/ 175 w 349"/>
                <a:gd name="T29" fmla="*/ 8 h 55"/>
                <a:gd name="T30" fmla="*/ 175 w 349"/>
                <a:gd name="T31" fmla="*/ 8 h 55"/>
                <a:gd name="T32" fmla="*/ 176 w 349"/>
                <a:gd name="T33" fmla="*/ 8 h 55"/>
                <a:gd name="T34" fmla="*/ 176 w 349"/>
                <a:gd name="T35" fmla="*/ 8 h 55"/>
                <a:gd name="T36" fmla="*/ 176 w 349"/>
                <a:gd name="T37" fmla="*/ 8 h 55"/>
                <a:gd name="T38" fmla="*/ 177 w 349"/>
                <a:gd name="T39" fmla="*/ 8 h 55"/>
                <a:gd name="T40" fmla="*/ 177 w 349"/>
                <a:gd name="T41" fmla="*/ 8 h 55"/>
                <a:gd name="T42" fmla="*/ 177 w 349"/>
                <a:gd name="T43" fmla="*/ 8 h 55"/>
                <a:gd name="T44" fmla="*/ 178 w 349"/>
                <a:gd name="T45" fmla="*/ 8 h 55"/>
                <a:gd name="T46" fmla="*/ 177 w 349"/>
                <a:gd name="T47" fmla="*/ 8 h 55"/>
                <a:gd name="T48" fmla="*/ 178 w 349"/>
                <a:gd name="T49" fmla="*/ 8 h 55"/>
                <a:gd name="T50" fmla="*/ 178 w 349"/>
                <a:gd name="T51" fmla="*/ 8 h 55"/>
                <a:gd name="T52" fmla="*/ 178 w 349"/>
                <a:gd name="T53" fmla="*/ 8 h 55"/>
                <a:gd name="T54" fmla="*/ 178 w 349"/>
                <a:gd name="T55" fmla="*/ 8 h 55"/>
                <a:gd name="T56" fmla="*/ 179 w 349"/>
                <a:gd name="T57" fmla="*/ 8 h 55"/>
                <a:gd name="T58" fmla="*/ 179 w 349"/>
                <a:gd name="T59" fmla="*/ 8 h 55"/>
                <a:gd name="T60" fmla="*/ 179 w 349"/>
                <a:gd name="T61" fmla="*/ 8 h 55"/>
                <a:gd name="T62" fmla="*/ 171 w 349"/>
                <a:gd name="T63" fmla="*/ 8 h 55"/>
                <a:gd name="T64" fmla="*/ 171 w 349"/>
                <a:gd name="T65" fmla="*/ 8 h 55"/>
                <a:gd name="T66" fmla="*/ 171 w 349"/>
                <a:gd name="T67" fmla="*/ 8 h 55"/>
                <a:gd name="T68" fmla="*/ 170 w 349"/>
                <a:gd name="T69" fmla="*/ 8 h 55"/>
                <a:gd name="T70" fmla="*/ 171 w 349"/>
                <a:gd name="T71" fmla="*/ 8 h 55"/>
                <a:gd name="T72" fmla="*/ 170 w 349"/>
                <a:gd name="T73" fmla="*/ 8 h 55"/>
                <a:gd name="T74" fmla="*/ 170 w 349"/>
                <a:gd name="T75" fmla="*/ 8 h 55"/>
                <a:gd name="T76" fmla="*/ 170 w 349"/>
                <a:gd name="T77" fmla="*/ 8 h 55"/>
                <a:gd name="T78" fmla="*/ 170 w 349"/>
                <a:gd name="T79" fmla="*/ 8 h 55"/>
                <a:gd name="T80" fmla="*/ 344 w 349"/>
                <a:gd name="T81" fmla="*/ 0 h 55"/>
                <a:gd name="T82" fmla="*/ 179 w 349"/>
                <a:gd name="T83" fmla="*/ 8 h 55"/>
                <a:gd name="T84" fmla="*/ 342 w 349"/>
                <a:gd name="T85" fmla="*/ 0 h 55"/>
                <a:gd name="T86" fmla="*/ 344 w 349"/>
                <a:gd name="T87" fmla="*/ 0 h 55"/>
                <a:gd name="T88" fmla="*/ 344 w 349"/>
                <a:gd name="T89" fmla="*/ 0 h 55"/>
                <a:gd name="T90" fmla="*/ 5 w 349"/>
                <a:gd name="T91" fmla="*/ 0 h 55"/>
                <a:gd name="T92" fmla="*/ 5 w 349"/>
                <a:gd name="T93" fmla="*/ 0 h 55"/>
                <a:gd name="T94" fmla="*/ 7 w 349"/>
                <a:gd name="T95" fmla="*/ 0 h 55"/>
                <a:gd name="T96" fmla="*/ 169 w 349"/>
                <a:gd name="T97" fmla="*/ 8 h 55"/>
                <a:gd name="T98" fmla="*/ 5 w 349"/>
                <a:gd name="T9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55">
                  <a:moveTo>
                    <a:pt x="0" y="40"/>
                  </a:moveTo>
                  <a:cubicBezTo>
                    <a:pt x="0" y="48"/>
                    <a:pt x="0" y="48"/>
                    <a:pt x="0" y="48"/>
                  </a:cubicBezTo>
                  <a:cubicBezTo>
                    <a:pt x="1" y="47"/>
                    <a:pt x="1" y="47"/>
                    <a:pt x="1" y="47"/>
                  </a:cubicBezTo>
                  <a:cubicBezTo>
                    <a:pt x="1" y="47"/>
                    <a:pt x="1" y="47"/>
                    <a:pt x="1" y="47"/>
                  </a:cubicBezTo>
                  <a:cubicBezTo>
                    <a:pt x="55" y="52"/>
                    <a:pt x="114" y="55"/>
                    <a:pt x="175" y="55"/>
                  </a:cubicBezTo>
                  <a:cubicBezTo>
                    <a:pt x="237" y="55"/>
                    <a:pt x="295" y="52"/>
                    <a:pt x="348" y="47"/>
                  </a:cubicBezTo>
                  <a:cubicBezTo>
                    <a:pt x="349" y="48"/>
                    <a:pt x="349" y="48"/>
                    <a:pt x="349" y="48"/>
                  </a:cubicBezTo>
                  <a:cubicBezTo>
                    <a:pt x="349" y="41"/>
                    <a:pt x="349" y="41"/>
                    <a:pt x="349" y="41"/>
                  </a:cubicBezTo>
                  <a:cubicBezTo>
                    <a:pt x="347" y="41"/>
                    <a:pt x="344" y="41"/>
                    <a:pt x="342" y="41"/>
                  </a:cubicBezTo>
                  <a:cubicBezTo>
                    <a:pt x="291" y="46"/>
                    <a:pt x="234" y="49"/>
                    <a:pt x="175" y="49"/>
                  </a:cubicBezTo>
                  <a:cubicBezTo>
                    <a:pt x="116" y="49"/>
                    <a:pt x="59" y="46"/>
                    <a:pt x="7" y="41"/>
                  </a:cubicBezTo>
                  <a:cubicBezTo>
                    <a:pt x="5" y="41"/>
                    <a:pt x="3" y="41"/>
                    <a:pt x="0" y="40"/>
                  </a:cubicBezTo>
                  <a:moveTo>
                    <a:pt x="175" y="8"/>
                  </a:moveTo>
                  <a:cubicBezTo>
                    <a:pt x="175" y="8"/>
                    <a:pt x="175" y="8"/>
                    <a:pt x="175" y="8"/>
                  </a:cubicBezTo>
                  <a:cubicBezTo>
                    <a:pt x="175" y="8"/>
                    <a:pt x="175" y="8"/>
                    <a:pt x="175" y="8"/>
                  </a:cubicBezTo>
                  <a:cubicBezTo>
                    <a:pt x="175" y="8"/>
                    <a:pt x="175" y="8"/>
                    <a:pt x="175" y="8"/>
                  </a:cubicBezTo>
                  <a:moveTo>
                    <a:pt x="176" y="8"/>
                  </a:moveTo>
                  <a:cubicBezTo>
                    <a:pt x="176" y="8"/>
                    <a:pt x="176" y="8"/>
                    <a:pt x="176" y="8"/>
                  </a:cubicBezTo>
                  <a:cubicBezTo>
                    <a:pt x="176" y="8"/>
                    <a:pt x="176" y="8"/>
                    <a:pt x="176" y="8"/>
                  </a:cubicBezTo>
                  <a:moveTo>
                    <a:pt x="177" y="8"/>
                  </a:moveTo>
                  <a:cubicBezTo>
                    <a:pt x="177" y="8"/>
                    <a:pt x="177" y="8"/>
                    <a:pt x="177" y="8"/>
                  </a:cubicBezTo>
                  <a:cubicBezTo>
                    <a:pt x="177" y="8"/>
                    <a:pt x="177" y="8"/>
                    <a:pt x="177" y="8"/>
                  </a:cubicBezTo>
                  <a:moveTo>
                    <a:pt x="178" y="8"/>
                  </a:moveTo>
                  <a:cubicBezTo>
                    <a:pt x="177" y="8"/>
                    <a:pt x="177" y="8"/>
                    <a:pt x="177" y="8"/>
                  </a:cubicBezTo>
                  <a:cubicBezTo>
                    <a:pt x="177" y="8"/>
                    <a:pt x="178" y="8"/>
                    <a:pt x="178" y="8"/>
                  </a:cubicBezTo>
                  <a:moveTo>
                    <a:pt x="178" y="8"/>
                  </a:moveTo>
                  <a:cubicBezTo>
                    <a:pt x="178" y="8"/>
                    <a:pt x="178" y="8"/>
                    <a:pt x="178" y="8"/>
                  </a:cubicBezTo>
                  <a:cubicBezTo>
                    <a:pt x="178" y="8"/>
                    <a:pt x="178" y="8"/>
                    <a:pt x="178" y="8"/>
                  </a:cubicBezTo>
                  <a:moveTo>
                    <a:pt x="179" y="8"/>
                  </a:moveTo>
                  <a:cubicBezTo>
                    <a:pt x="179" y="8"/>
                    <a:pt x="179" y="8"/>
                    <a:pt x="179" y="8"/>
                  </a:cubicBezTo>
                  <a:cubicBezTo>
                    <a:pt x="179" y="8"/>
                    <a:pt x="179" y="8"/>
                    <a:pt x="179" y="8"/>
                  </a:cubicBezTo>
                  <a:moveTo>
                    <a:pt x="171" y="8"/>
                  </a:moveTo>
                  <a:cubicBezTo>
                    <a:pt x="171" y="8"/>
                    <a:pt x="171" y="8"/>
                    <a:pt x="171" y="8"/>
                  </a:cubicBezTo>
                  <a:cubicBezTo>
                    <a:pt x="171" y="8"/>
                    <a:pt x="171" y="8"/>
                    <a:pt x="171" y="8"/>
                  </a:cubicBezTo>
                  <a:moveTo>
                    <a:pt x="170" y="8"/>
                  </a:moveTo>
                  <a:cubicBezTo>
                    <a:pt x="170" y="8"/>
                    <a:pt x="170" y="8"/>
                    <a:pt x="171" y="8"/>
                  </a:cubicBezTo>
                  <a:cubicBezTo>
                    <a:pt x="170" y="8"/>
                    <a:pt x="170" y="8"/>
                    <a:pt x="170" y="8"/>
                  </a:cubicBezTo>
                  <a:moveTo>
                    <a:pt x="170" y="8"/>
                  </a:moveTo>
                  <a:cubicBezTo>
                    <a:pt x="170" y="8"/>
                    <a:pt x="170" y="8"/>
                    <a:pt x="170" y="8"/>
                  </a:cubicBezTo>
                  <a:cubicBezTo>
                    <a:pt x="170" y="8"/>
                    <a:pt x="170" y="8"/>
                    <a:pt x="170" y="8"/>
                  </a:cubicBezTo>
                  <a:moveTo>
                    <a:pt x="344" y="0"/>
                  </a:moveTo>
                  <a:cubicBezTo>
                    <a:pt x="294" y="5"/>
                    <a:pt x="238" y="8"/>
                    <a:pt x="179" y="8"/>
                  </a:cubicBezTo>
                  <a:cubicBezTo>
                    <a:pt x="237" y="8"/>
                    <a:pt x="292" y="5"/>
                    <a:pt x="342" y="0"/>
                  </a:cubicBezTo>
                  <a:cubicBezTo>
                    <a:pt x="343" y="0"/>
                    <a:pt x="343" y="0"/>
                    <a:pt x="344" y="0"/>
                  </a:cubicBezTo>
                  <a:cubicBezTo>
                    <a:pt x="344" y="0"/>
                    <a:pt x="344" y="0"/>
                    <a:pt x="344" y="0"/>
                  </a:cubicBezTo>
                  <a:moveTo>
                    <a:pt x="5" y="0"/>
                  </a:moveTo>
                  <a:cubicBezTo>
                    <a:pt x="5" y="0"/>
                    <a:pt x="5" y="0"/>
                    <a:pt x="5" y="0"/>
                  </a:cubicBezTo>
                  <a:cubicBezTo>
                    <a:pt x="6" y="0"/>
                    <a:pt x="6" y="0"/>
                    <a:pt x="7" y="0"/>
                  </a:cubicBezTo>
                  <a:cubicBezTo>
                    <a:pt x="57" y="5"/>
                    <a:pt x="112" y="8"/>
                    <a:pt x="169" y="8"/>
                  </a:cubicBezTo>
                  <a:cubicBezTo>
                    <a:pt x="111" y="8"/>
                    <a:pt x="55" y="5"/>
                    <a:pt x="5" y="0"/>
                  </a:cubicBezTo>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338"/>
            <p:cNvSpPr/>
            <p:nvPr/>
          </p:nvSpPr>
          <p:spPr bwMode="auto">
            <a:xfrm>
              <a:off x="4978301" y="5861497"/>
              <a:ext cx="2224625" cy="64638"/>
            </a:xfrm>
            <a:custGeom>
              <a:avLst/>
              <a:gdLst>
                <a:gd name="T0" fmla="*/ 1 w 349"/>
                <a:gd name="T1" fmla="*/ 0 h 10"/>
                <a:gd name="T2" fmla="*/ 1 w 349"/>
                <a:gd name="T3" fmla="*/ 0 h 10"/>
                <a:gd name="T4" fmla="*/ 0 w 349"/>
                <a:gd name="T5" fmla="*/ 1 h 10"/>
                <a:gd name="T6" fmla="*/ 0 w 349"/>
                <a:gd name="T7" fmla="*/ 1 h 10"/>
                <a:gd name="T8" fmla="*/ 175 w 349"/>
                <a:gd name="T9" fmla="*/ 10 h 10"/>
                <a:gd name="T10" fmla="*/ 349 w 349"/>
                <a:gd name="T11" fmla="*/ 2 h 10"/>
                <a:gd name="T12" fmla="*/ 349 w 349"/>
                <a:gd name="T13" fmla="*/ 1 h 10"/>
                <a:gd name="T14" fmla="*/ 349 w 349"/>
                <a:gd name="T15" fmla="*/ 1 h 10"/>
                <a:gd name="T16" fmla="*/ 348 w 349"/>
                <a:gd name="T17" fmla="*/ 0 h 10"/>
                <a:gd name="T18" fmla="*/ 175 w 349"/>
                <a:gd name="T19" fmla="*/ 8 h 10"/>
                <a:gd name="T20" fmla="*/ 1 w 349"/>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10">
                  <a:moveTo>
                    <a:pt x="1" y="0"/>
                  </a:moveTo>
                  <a:cubicBezTo>
                    <a:pt x="1" y="0"/>
                    <a:pt x="1" y="0"/>
                    <a:pt x="1" y="0"/>
                  </a:cubicBezTo>
                  <a:cubicBezTo>
                    <a:pt x="0" y="1"/>
                    <a:pt x="0" y="1"/>
                    <a:pt x="0" y="1"/>
                  </a:cubicBezTo>
                  <a:cubicBezTo>
                    <a:pt x="0" y="1"/>
                    <a:pt x="0" y="1"/>
                    <a:pt x="0" y="1"/>
                  </a:cubicBezTo>
                  <a:cubicBezTo>
                    <a:pt x="54" y="7"/>
                    <a:pt x="113" y="10"/>
                    <a:pt x="175" y="10"/>
                  </a:cubicBezTo>
                  <a:cubicBezTo>
                    <a:pt x="237" y="10"/>
                    <a:pt x="296" y="7"/>
                    <a:pt x="349" y="2"/>
                  </a:cubicBezTo>
                  <a:cubicBezTo>
                    <a:pt x="349" y="1"/>
                    <a:pt x="349" y="1"/>
                    <a:pt x="349" y="1"/>
                  </a:cubicBezTo>
                  <a:cubicBezTo>
                    <a:pt x="349" y="1"/>
                    <a:pt x="349" y="1"/>
                    <a:pt x="349" y="1"/>
                  </a:cubicBezTo>
                  <a:cubicBezTo>
                    <a:pt x="348" y="0"/>
                    <a:pt x="348" y="0"/>
                    <a:pt x="348" y="0"/>
                  </a:cubicBezTo>
                  <a:cubicBezTo>
                    <a:pt x="295" y="5"/>
                    <a:pt x="237" y="8"/>
                    <a:pt x="175" y="8"/>
                  </a:cubicBezTo>
                  <a:cubicBezTo>
                    <a:pt x="114" y="8"/>
                    <a:pt x="55" y="5"/>
                    <a:pt x="1" y="0"/>
                  </a:cubicBezTo>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339"/>
            <p:cNvSpPr/>
            <p:nvPr/>
          </p:nvSpPr>
          <p:spPr bwMode="auto">
            <a:xfrm>
              <a:off x="5007927" y="5177412"/>
              <a:ext cx="2165374" cy="436307"/>
            </a:xfrm>
            <a:custGeom>
              <a:avLst/>
              <a:gdLst>
                <a:gd name="T0" fmla="*/ 43 w 339"/>
                <a:gd name="T1" fmla="*/ 0 h 68"/>
                <a:gd name="T2" fmla="*/ 43 w 339"/>
                <a:gd name="T3" fmla="*/ 7 h 68"/>
                <a:gd name="T4" fmla="*/ 0 w 339"/>
                <a:gd name="T5" fmla="*/ 60 h 68"/>
                <a:gd name="T6" fmla="*/ 164 w 339"/>
                <a:gd name="T7" fmla="*/ 68 h 68"/>
                <a:gd name="T8" fmla="*/ 165 w 339"/>
                <a:gd name="T9" fmla="*/ 68 h 68"/>
                <a:gd name="T10" fmla="*/ 165 w 339"/>
                <a:gd name="T11" fmla="*/ 68 h 68"/>
                <a:gd name="T12" fmla="*/ 165 w 339"/>
                <a:gd name="T13" fmla="*/ 68 h 68"/>
                <a:gd name="T14" fmla="*/ 166 w 339"/>
                <a:gd name="T15" fmla="*/ 68 h 68"/>
                <a:gd name="T16" fmla="*/ 166 w 339"/>
                <a:gd name="T17" fmla="*/ 68 h 68"/>
                <a:gd name="T18" fmla="*/ 166 w 339"/>
                <a:gd name="T19" fmla="*/ 68 h 68"/>
                <a:gd name="T20" fmla="*/ 170 w 339"/>
                <a:gd name="T21" fmla="*/ 68 h 68"/>
                <a:gd name="T22" fmla="*/ 170 w 339"/>
                <a:gd name="T23" fmla="*/ 68 h 68"/>
                <a:gd name="T24" fmla="*/ 171 w 339"/>
                <a:gd name="T25" fmla="*/ 68 h 68"/>
                <a:gd name="T26" fmla="*/ 171 w 339"/>
                <a:gd name="T27" fmla="*/ 68 h 68"/>
                <a:gd name="T28" fmla="*/ 172 w 339"/>
                <a:gd name="T29" fmla="*/ 68 h 68"/>
                <a:gd name="T30" fmla="*/ 172 w 339"/>
                <a:gd name="T31" fmla="*/ 68 h 68"/>
                <a:gd name="T32" fmla="*/ 172 w 339"/>
                <a:gd name="T33" fmla="*/ 68 h 68"/>
                <a:gd name="T34" fmla="*/ 173 w 339"/>
                <a:gd name="T35" fmla="*/ 68 h 68"/>
                <a:gd name="T36" fmla="*/ 173 w 339"/>
                <a:gd name="T37" fmla="*/ 68 h 68"/>
                <a:gd name="T38" fmla="*/ 173 w 339"/>
                <a:gd name="T39" fmla="*/ 68 h 68"/>
                <a:gd name="T40" fmla="*/ 174 w 339"/>
                <a:gd name="T41" fmla="*/ 68 h 68"/>
                <a:gd name="T42" fmla="*/ 174 w 339"/>
                <a:gd name="T43" fmla="*/ 68 h 68"/>
                <a:gd name="T44" fmla="*/ 174 w 339"/>
                <a:gd name="T45" fmla="*/ 68 h 68"/>
                <a:gd name="T46" fmla="*/ 339 w 339"/>
                <a:gd name="T47" fmla="*/ 60 h 68"/>
                <a:gd name="T48" fmla="*/ 296 w 339"/>
                <a:gd name="T49" fmla="*/ 7 h 68"/>
                <a:gd name="T50" fmla="*/ 296 w 339"/>
                <a:gd name="T51" fmla="*/ 0 h 68"/>
                <a:gd name="T52" fmla="*/ 170 w 339"/>
                <a:gd name="T53" fmla="*/ 6 h 68"/>
                <a:gd name="T54" fmla="*/ 43 w 339"/>
                <a:gd name="T5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68">
                  <a:moveTo>
                    <a:pt x="43" y="0"/>
                  </a:moveTo>
                  <a:cubicBezTo>
                    <a:pt x="43" y="7"/>
                    <a:pt x="43" y="7"/>
                    <a:pt x="43" y="7"/>
                  </a:cubicBezTo>
                  <a:cubicBezTo>
                    <a:pt x="0" y="60"/>
                    <a:pt x="0" y="60"/>
                    <a:pt x="0" y="60"/>
                  </a:cubicBezTo>
                  <a:cubicBezTo>
                    <a:pt x="50" y="65"/>
                    <a:pt x="106" y="68"/>
                    <a:pt x="164" y="68"/>
                  </a:cubicBezTo>
                  <a:cubicBezTo>
                    <a:pt x="164" y="68"/>
                    <a:pt x="164" y="68"/>
                    <a:pt x="165" y="68"/>
                  </a:cubicBezTo>
                  <a:cubicBezTo>
                    <a:pt x="165" y="68"/>
                    <a:pt x="165" y="68"/>
                    <a:pt x="165" y="68"/>
                  </a:cubicBezTo>
                  <a:cubicBezTo>
                    <a:pt x="165" y="68"/>
                    <a:pt x="165" y="68"/>
                    <a:pt x="165" y="68"/>
                  </a:cubicBezTo>
                  <a:cubicBezTo>
                    <a:pt x="165" y="68"/>
                    <a:pt x="165" y="68"/>
                    <a:pt x="166" y="68"/>
                  </a:cubicBezTo>
                  <a:cubicBezTo>
                    <a:pt x="166" y="68"/>
                    <a:pt x="166" y="68"/>
                    <a:pt x="166" y="68"/>
                  </a:cubicBezTo>
                  <a:cubicBezTo>
                    <a:pt x="166" y="68"/>
                    <a:pt x="166" y="68"/>
                    <a:pt x="166" y="68"/>
                  </a:cubicBezTo>
                  <a:cubicBezTo>
                    <a:pt x="168" y="68"/>
                    <a:pt x="169" y="68"/>
                    <a:pt x="170" y="68"/>
                  </a:cubicBezTo>
                  <a:cubicBezTo>
                    <a:pt x="170" y="68"/>
                    <a:pt x="170" y="68"/>
                    <a:pt x="170" y="68"/>
                  </a:cubicBezTo>
                  <a:cubicBezTo>
                    <a:pt x="171" y="68"/>
                    <a:pt x="171" y="68"/>
                    <a:pt x="171" y="68"/>
                  </a:cubicBezTo>
                  <a:cubicBezTo>
                    <a:pt x="171" y="68"/>
                    <a:pt x="171" y="68"/>
                    <a:pt x="171" y="68"/>
                  </a:cubicBezTo>
                  <a:cubicBezTo>
                    <a:pt x="171" y="68"/>
                    <a:pt x="171" y="68"/>
                    <a:pt x="172" y="68"/>
                  </a:cubicBezTo>
                  <a:cubicBezTo>
                    <a:pt x="172" y="68"/>
                    <a:pt x="172" y="68"/>
                    <a:pt x="172" y="68"/>
                  </a:cubicBezTo>
                  <a:cubicBezTo>
                    <a:pt x="172" y="68"/>
                    <a:pt x="172" y="68"/>
                    <a:pt x="172" y="68"/>
                  </a:cubicBezTo>
                  <a:cubicBezTo>
                    <a:pt x="172" y="68"/>
                    <a:pt x="172" y="68"/>
                    <a:pt x="173" y="68"/>
                  </a:cubicBezTo>
                  <a:cubicBezTo>
                    <a:pt x="173" y="68"/>
                    <a:pt x="173" y="68"/>
                    <a:pt x="173" y="68"/>
                  </a:cubicBezTo>
                  <a:cubicBezTo>
                    <a:pt x="173" y="68"/>
                    <a:pt x="173" y="68"/>
                    <a:pt x="173" y="68"/>
                  </a:cubicBezTo>
                  <a:cubicBezTo>
                    <a:pt x="173" y="68"/>
                    <a:pt x="173" y="68"/>
                    <a:pt x="174" y="68"/>
                  </a:cubicBezTo>
                  <a:cubicBezTo>
                    <a:pt x="174" y="68"/>
                    <a:pt x="174" y="68"/>
                    <a:pt x="174" y="68"/>
                  </a:cubicBezTo>
                  <a:cubicBezTo>
                    <a:pt x="174" y="68"/>
                    <a:pt x="174" y="68"/>
                    <a:pt x="174" y="68"/>
                  </a:cubicBezTo>
                  <a:cubicBezTo>
                    <a:pt x="233" y="68"/>
                    <a:pt x="289" y="65"/>
                    <a:pt x="339" y="60"/>
                  </a:cubicBezTo>
                  <a:cubicBezTo>
                    <a:pt x="296" y="7"/>
                    <a:pt x="296" y="7"/>
                    <a:pt x="296" y="7"/>
                  </a:cubicBezTo>
                  <a:cubicBezTo>
                    <a:pt x="296" y="0"/>
                    <a:pt x="296" y="0"/>
                    <a:pt x="296" y="0"/>
                  </a:cubicBezTo>
                  <a:cubicBezTo>
                    <a:pt x="257" y="4"/>
                    <a:pt x="215" y="6"/>
                    <a:pt x="170" y="6"/>
                  </a:cubicBezTo>
                  <a:cubicBezTo>
                    <a:pt x="125" y="6"/>
                    <a:pt x="82" y="4"/>
                    <a:pt x="43"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340"/>
            <p:cNvSpPr/>
            <p:nvPr/>
          </p:nvSpPr>
          <p:spPr bwMode="auto">
            <a:xfrm>
              <a:off x="4978301" y="5562546"/>
              <a:ext cx="2224625" cy="312417"/>
            </a:xfrm>
            <a:custGeom>
              <a:avLst/>
              <a:gdLst>
                <a:gd name="T0" fmla="*/ 5 w 349"/>
                <a:gd name="T1" fmla="*/ 0 h 49"/>
                <a:gd name="T2" fmla="*/ 0 w 349"/>
                <a:gd name="T3" fmla="*/ 5 h 49"/>
                <a:gd name="T4" fmla="*/ 0 w 349"/>
                <a:gd name="T5" fmla="*/ 40 h 49"/>
                <a:gd name="T6" fmla="*/ 7 w 349"/>
                <a:gd name="T7" fmla="*/ 41 h 49"/>
                <a:gd name="T8" fmla="*/ 175 w 349"/>
                <a:gd name="T9" fmla="*/ 49 h 49"/>
                <a:gd name="T10" fmla="*/ 342 w 349"/>
                <a:gd name="T11" fmla="*/ 41 h 49"/>
                <a:gd name="T12" fmla="*/ 349 w 349"/>
                <a:gd name="T13" fmla="*/ 41 h 49"/>
                <a:gd name="T14" fmla="*/ 349 w 349"/>
                <a:gd name="T15" fmla="*/ 5 h 49"/>
                <a:gd name="T16" fmla="*/ 344 w 349"/>
                <a:gd name="T17" fmla="*/ 0 h 49"/>
                <a:gd name="T18" fmla="*/ 342 w 349"/>
                <a:gd name="T19" fmla="*/ 0 h 49"/>
                <a:gd name="T20" fmla="*/ 179 w 349"/>
                <a:gd name="T21" fmla="*/ 8 h 49"/>
                <a:gd name="T22" fmla="*/ 179 w 349"/>
                <a:gd name="T23" fmla="*/ 8 h 49"/>
                <a:gd name="T24" fmla="*/ 179 w 349"/>
                <a:gd name="T25" fmla="*/ 8 h 49"/>
                <a:gd name="T26" fmla="*/ 178 w 349"/>
                <a:gd name="T27" fmla="*/ 8 h 49"/>
                <a:gd name="T28" fmla="*/ 178 w 349"/>
                <a:gd name="T29" fmla="*/ 8 h 49"/>
                <a:gd name="T30" fmla="*/ 178 w 349"/>
                <a:gd name="T31" fmla="*/ 8 h 49"/>
                <a:gd name="T32" fmla="*/ 177 w 349"/>
                <a:gd name="T33" fmla="*/ 8 h 49"/>
                <a:gd name="T34" fmla="*/ 177 w 349"/>
                <a:gd name="T35" fmla="*/ 8 h 49"/>
                <a:gd name="T36" fmla="*/ 177 w 349"/>
                <a:gd name="T37" fmla="*/ 8 h 49"/>
                <a:gd name="T38" fmla="*/ 176 w 349"/>
                <a:gd name="T39" fmla="*/ 8 h 49"/>
                <a:gd name="T40" fmla="*/ 176 w 349"/>
                <a:gd name="T41" fmla="*/ 8 h 49"/>
                <a:gd name="T42" fmla="*/ 175 w 349"/>
                <a:gd name="T43" fmla="*/ 8 h 49"/>
                <a:gd name="T44" fmla="*/ 175 w 349"/>
                <a:gd name="T45" fmla="*/ 8 h 49"/>
                <a:gd name="T46" fmla="*/ 175 w 349"/>
                <a:gd name="T47" fmla="*/ 8 h 49"/>
                <a:gd name="T48" fmla="*/ 171 w 349"/>
                <a:gd name="T49" fmla="*/ 8 h 49"/>
                <a:gd name="T50" fmla="*/ 171 w 349"/>
                <a:gd name="T51" fmla="*/ 8 h 49"/>
                <a:gd name="T52" fmla="*/ 171 w 349"/>
                <a:gd name="T53" fmla="*/ 8 h 49"/>
                <a:gd name="T54" fmla="*/ 170 w 349"/>
                <a:gd name="T55" fmla="*/ 8 h 49"/>
                <a:gd name="T56" fmla="*/ 170 w 349"/>
                <a:gd name="T57" fmla="*/ 8 h 49"/>
                <a:gd name="T58" fmla="*/ 170 w 349"/>
                <a:gd name="T59" fmla="*/ 8 h 49"/>
                <a:gd name="T60" fmla="*/ 169 w 349"/>
                <a:gd name="T61" fmla="*/ 8 h 49"/>
                <a:gd name="T62" fmla="*/ 7 w 349"/>
                <a:gd name="T63" fmla="*/ 0 h 49"/>
                <a:gd name="T64" fmla="*/ 5 w 349"/>
                <a:gd name="T6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9" h="49">
                  <a:moveTo>
                    <a:pt x="5" y="0"/>
                  </a:moveTo>
                  <a:cubicBezTo>
                    <a:pt x="0" y="5"/>
                    <a:pt x="0" y="5"/>
                    <a:pt x="0" y="5"/>
                  </a:cubicBezTo>
                  <a:cubicBezTo>
                    <a:pt x="0" y="40"/>
                    <a:pt x="0" y="40"/>
                    <a:pt x="0" y="40"/>
                  </a:cubicBezTo>
                  <a:cubicBezTo>
                    <a:pt x="3" y="41"/>
                    <a:pt x="5" y="41"/>
                    <a:pt x="7" y="41"/>
                  </a:cubicBezTo>
                  <a:cubicBezTo>
                    <a:pt x="59" y="46"/>
                    <a:pt x="116" y="49"/>
                    <a:pt x="175" y="49"/>
                  </a:cubicBezTo>
                  <a:cubicBezTo>
                    <a:pt x="234" y="49"/>
                    <a:pt x="291" y="46"/>
                    <a:pt x="342" y="41"/>
                  </a:cubicBezTo>
                  <a:cubicBezTo>
                    <a:pt x="344" y="41"/>
                    <a:pt x="347" y="41"/>
                    <a:pt x="349" y="41"/>
                  </a:cubicBezTo>
                  <a:cubicBezTo>
                    <a:pt x="349" y="5"/>
                    <a:pt x="349" y="5"/>
                    <a:pt x="349" y="5"/>
                  </a:cubicBezTo>
                  <a:cubicBezTo>
                    <a:pt x="344" y="0"/>
                    <a:pt x="344" y="0"/>
                    <a:pt x="344" y="0"/>
                  </a:cubicBezTo>
                  <a:cubicBezTo>
                    <a:pt x="343" y="0"/>
                    <a:pt x="343" y="0"/>
                    <a:pt x="342" y="0"/>
                  </a:cubicBezTo>
                  <a:cubicBezTo>
                    <a:pt x="292" y="5"/>
                    <a:pt x="237" y="8"/>
                    <a:pt x="179" y="8"/>
                  </a:cubicBezTo>
                  <a:cubicBezTo>
                    <a:pt x="179" y="8"/>
                    <a:pt x="179" y="8"/>
                    <a:pt x="179" y="8"/>
                  </a:cubicBezTo>
                  <a:cubicBezTo>
                    <a:pt x="179" y="8"/>
                    <a:pt x="179" y="8"/>
                    <a:pt x="179" y="8"/>
                  </a:cubicBezTo>
                  <a:cubicBezTo>
                    <a:pt x="178" y="8"/>
                    <a:pt x="178" y="8"/>
                    <a:pt x="178" y="8"/>
                  </a:cubicBezTo>
                  <a:cubicBezTo>
                    <a:pt x="178" y="8"/>
                    <a:pt x="178" y="8"/>
                    <a:pt x="178" y="8"/>
                  </a:cubicBezTo>
                  <a:cubicBezTo>
                    <a:pt x="178" y="8"/>
                    <a:pt x="178" y="8"/>
                    <a:pt x="178" y="8"/>
                  </a:cubicBezTo>
                  <a:cubicBezTo>
                    <a:pt x="178" y="8"/>
                    <a:pt x="177" y="8"/>
                    <a:pt x="177" y="8"/>
                  </a:cubicBezTo>
                  <a:cubicBezTo>
                    <a:pt x="177" y="8"/>
                    <a:pt x="177" y="8"/>
                    <a:pt x="177" y="8"/>
                  </a:cubicBezTo>
                  <a:cubicBezTo>
                    <a:pt x="177" y="8"/>
                    <a:pt x="177" y="8"/>
                    <a:pt x="177" y="8"/>
                  </a:cubicBezTo>
                  <a:cubicBezTo>
                    <a:pt x="176" y="8"/>
                    <a:pt x="176" y="8"/>
                    <a:pt x="176" y="8"/>
                  </a:cubicBezTo>
                  <a:cubicBezTo>
                    <a:pt x="176" y="8"/>
                    <a:pt x="176" y="8"/>
                    <a:pt x="176" y="8"/>
                  </a:cubicBezTo>
                  <a:cubicBezTo>
                    <a:pt x="176" y="8"/>
                    <a:pt x="176" y="8"/>
                    <a:pt x="175" y="8"/>
                  </a:cubicBezTo>
                  <a:cubicBezTo>
                    <a:pt x="175" y="8"/>
                    <a:pt x="175" y="8"/>
                    <a:pt x="175" y="8"/>
                  </a:cubicBezTo>
                  <a:cubicBezTo>
                    <a:pt x="175" y="8"/>
                    <a:pt x="175" y="8"/>
                    <a:pt x="175" y="8"/>
                  </a:cubicBezTo>
                  <a:cubicBezTo>
                    <a:pt x="174" y="8"/>
                    <a:pt x="173" y="8"/>
                    <a:pt x="171" y="8"/>
                  </a:cubicBezTo>
                  <a:cubicBezTo>
                    <a:pt x="171" y="8"/>
                    <a:pt x="171" y="8"/>
                    <a:pt x="171" y="8"/>
                  </a:cubicBezTo>
                  <a:cubicBezTo>
                    <a:pt x="171" y="8"/>
                    <a:pt x="171" y="8"/>
                    <a:pt x="171" y="8"/>
                  </a:cubicBezTo>
                  <a:cubicBezTo>
                    <a:pt x="170" y="8"/>
                    <a:pt x="170" y="8"/>
                    <a:pt x="170" y="8"/>
                  </a:cubicBezTo>
                  <a:cubicBezTo>
                    <a:pt x="170" y="8"/>
                    <a:pt x="170" y="8"/>
                    <a:pt x="170" y="8"/>
                  </a:cubicBezTo>
                  <a:cubicBezTo>
                    <a:pt x="170" y="8"/>
                    <a:pt x="170" y="8"/>
                    <a:pt x="170" y="8"/>
                  </a:cubicBezTo>
                  <a:cubicBezTo>
                    <a:pt x="169" y="8"/>
                    <a:pt x="169" y="8"/>
                    <a:pt x="169" y="8"/>
                  </a:cubicBezTo>
                  <a:cubicBezTo>
                    <a:pt x="112" y="8"/>
                    <a:pt x="57" y="5"/>
                    <a:pt x="7" y="0"/>
                  </a:cubicBezTo>
                  <a:cubicBezTo>
                    <a:pt x="6" y="0"/>
                    <a:pt x="6" y="0"/>
                    <a:pt x="5"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341"/>
            <p:cNvSpPr>
              <a:spLocks noEditPoints="1"/>
            </p:cNvSpPr>
            <p:nvPr/>
          </p:nvSpPr>
          <p:spPr bwMode="auto">
            <a:xfrm>
              <a:off x="5290718" y="4417915"/>
              <a:ext cx="1599791" cy="587129"/>
            </a:xfrm>
            <a:custGeom>
              <a:avLst/>
              <a:gdLst>
                <a:gd name="T0" fmla="*/ 42 w 251"/>
                <a:gd name="T1" fmla="*/ 28 h 92"/>
                <a:gd name="T2" fmla="*/ 42 w 251"/>
                <a:gd name="T3" fmla="*/ 31 h 92"/>
                <a:gd name="T4" fmla="*/ 0 w 251"/>
                <a:gd name="T5" fmla="*/ 86 h 92"/>
                <a:gd name="T6" fmla="*/ 126 w 251"/>
                <a:gd name="T7" fmla="*/ 92 h 92"/>
                <a:gd name="T8" fmla="*/ 251 w 251"/>
                <a:gd name="T9" fmla="*/ 86 h 92"/>
                <a:gd name="T10" fmla="*/ 210 w 251"/>
                <a:gd name="T11" fmla="*/ 31 h 92"/>
                <a:gd name="T12" fmla="*/ 210 w 251"/>
                <a:gd name="T13" fmla="*/ 28 h 92"/>
                <a:gd name="T14" fmla="*/ 126 w 251"/>
                <a:gd name="T15" fmla="*/ 31 h 92"/>
                <a:gd name="T16" fmla="*/ 42 w 251"/>
                <a:gd name="T17" fmla="*/ 28 h 92"/>
                <a:gd name="T18" fmla="*/ 42 w 251"/>
                <a:gd name="T19" fmla="*/ 0 h 92"/>
                <a:gd name="T20" fmla="*/ 42 w 251"/>
                <a:gd name="T21" fmla="*/ 0 h 92"/>
                <a:gd name="T22" fmla="*/ 126 w 251"/>
                <a:gd name="T23" fmla="*/ 3 h 92"/>
                <a:gd name="T24" fmla="*/ 210 w 251"/>
                <a:gd name="T25" fmla="*/ 0 h 92"/>
                <a:gd name="T26" fmla="*/ 210 w 251"/>
                <a:gd name="T27" fmla="*/ 0 h 92"/>
                <a:gd name="T28" fmla="*/ 126 w 251"/>
                <a:gd name="T29" fmla="*/ 3 h 92"/>
                <a:gd name="T30" fmla="*/ 42 w 251"/>
                <a:gd name="T3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92">
                  <a:moveTo>
                    <a:pt x="42" y="28"/>
                  </a:moveTo>
                  <a:cubicBezTo>
                    <a:pt x="42" y="31"/>
                    <a:pt x="42" y="31"/>
                    <a:pt x="42" y="31"/>
                  </a:cubicBezTo>
                  <a:cubicBezTo>
                    <a:pt x="0" y="86"/>
                    <a:pt x="0" y="86"/>
                    <a:pt x="0" y="86"/>
                  </a:cubicBezTo>
                  <a:cubicBezTo>
                    <a:pt x="39" y="90"/>
                    <a:pt x="82" y="92"/>
                    <a:pt x="126" y="92"/>
                  </a:cubicBezTo>
                  <a:cubicBezTo>
                    <a:pt x="170" y="92"/>
                    <a:pt x="212" y="90"/>
                    <a:pt x="251" y="86"/>
                  </a:cubicBezTo>
                  <a:cubicBezTo>
                    <a:pt x="210" y="31"/>
                    <a:pt x="210" y="31"/>
                    <a:pt x="210" y="31"/>
                  </a:cubicBezTo>
                  <a:cubicBezTo>
                    <a:pt x="210" y="28"/>
                    <a:pt x="210" y="28"/>
                    <a:pt x="210" y="28"/>
                  </a:cubicBezTo>
                  <a:cubicBezTo>
                    <a:pt x="183" y="30"/>
                    <a:pt x="155" y="31"/>
                    <a:pt x="126" y="31"/>
                  </a:cubicBezTo>
                  <a:cubicBezTo>
                    <a:pt x="96" y="31"/>
                    <a:pt x="68" y="30"/>
                    <a:pt x="42" y="28"/>
                  </a:cubicBezTo>
                  <a:moveTo>
                    <a:pt x="42" y="0"/>
                  </a:moveTo>
                  <a:cubicBezTo>
                    <a:pt x="42" y="0"/>
                    <a:pt x="42" y="0"/>
                    <a:pt x="42" y="0"/>
                  </a:cubicBezTo>
                  <a:cubicBezTo>
                    <a:pt x="68" y="2"/>
                    <a:pt x="96" y="3"/>
                    <a:pt x="126" y="3"/>
                  </a:cubicBezTo>
                  <a:cubicBezTo>
                    <a:pt x="155" y="3"/>
                    <a:pt x="183" y="2"/>
                    <a:pt x="210" y="0"/>
                  </a:cubicBezTo>
                  <a:cubicBezTo>
                    <a:pt x="210" y="0"/>
                    <a:pt x="210" y="0"/>
                    <a:pt x="210" y="0"/>
                  </a:cubicBezTo>
                  <a:cubicBezTo>
                    <a:pt x="183" y="2"/>
                    <a:pt x="155" y="3"/>
                    <a:pt x="126" y="3"/>
                  </a:cubicBezTo>
                  <a:cubicBezTo>
                    <a:pt x="96" y="3"/>
                    <a:pt x="68" y="2"/>
                    <a:pt x="42" y="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342"/>
            <p:cNvSpPr/>
            <p:nvPr/>
          </p:nvSpPr>
          <p:spPr bwMode="auto">
            <a:xfrm>
              <a:off x="5282638" y="4967338"/>
              <a:ext cx="1615950" cy="250472"/>
            </a:xfrm>
            <a:custGeom>
              <a:avLst/>
              <a:gdLst>
                <a:gd name="T0" fmla="*/ 1 w 253"/>
                <a:gd name="T1" fmla="*/ 0 h 39"/>
                <a:gd name="T2" fmla="*/ 0 w 253"/>
                <a:gd name="T3" fmla="*/ 2 h 39"/>
                <a:gd name="T4" fmla="*/ 0 w 253"/>
                <a:gd name="T5" fmla="*/ 33 h 39"/>
                <a:gd name="T6" fmla="*/ 127 w 253"/>
                <a:gd name="T7" fmla="*/ 39 h 39"/>
                <a:gd name="T8" fmla="*/ 253 w 253"/>
                <a:gd name="T9" fmla="*/ 33 h 39"/>
                <a:gd name="T10" fmla="*/ 253 w 253"/>
                <a:gd name="T11" fmla="*/ 2 h 39"/>
                <a:gd name="T12" fmla="*/ 252 w 253"/>
                <a:gd name="T13" fmla="*/ 0 h 39"/>
                <a:gd name="T14" fmla="*/ 127 w 253"/>
                <a:gd name="T15" fmla="*/ 6 h 39"/>
                <a:gd name="T16" fmla="*/ 1 w 253"/>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9">
                  <a:moveTo>
                    <a:pt x="1" y="0"/>
                  </a:moveTo>
                  <a:cubicBezTo>
                    <a:pt x="0" y="2"/>
                    <a:pt x="0" y="2"/>
                    <a:pt x="0" y="2"/>
                  </a:cubicBezTo>
                  <a:cubicBezTo>
                    <a:pt x="0" y="33"/>
                    <a:pt x="0" y="33"/>
                    <a:pt x="0" y="33"/>
                  </a:cubicBezTo>
                  <a:cubicBezTo>
                    <a:pt x="39" y="37"/>
                    <a:pt x="82" y="39"/>
                    <a:pt x="127" y="39"/>
                  </a:cubicBezTo>
                  <a:cubicBezTo>
                    <a:pt x="172" y="39"/>
                    <a:pt x="214" y="37"/>
                    <a:pt x="253" y="33"/>
                  </a:cubicBezTo>
                  <a:cubicBezTo>
                    <a:pt x="253" y="2"/>
                    <a:pt x="253" y="2"/>
                    <a:pt x="253" y="2"/>
                  </a:cubicBezTo>
                  <a:cubicBezTo>
                    <a:pt x="252" y="0"/>
                    <a:pt x="252" y="0"/>
                    <a:pt x="252" y="0"/>
                  </a:cubicBezTo>
                  <a:cubicBezTo>
                    <a:pt x="213" y="4"/>
                    <a:pt x="171" y="6"/>
                    <a:pt x="127" y="6"/>
                  </a:cubicBezTo>
                  <a:cubicBezTo>
                    <a:pt x="83" y="6"/>
                    <a:pt x="40" y="4"/>
                    <a:pt x="1"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343"/>
            <p:cNvSpPr/>
            <p:nvPr/>
          </p:nvSpPr>
          <p:spPr bwMode="auto">
            <a:xfrm>
              <a:off x="4612019" y="3650339"/>
              <a:ext cx="2957189" cy="786429"/>
            </a:xfrm>
            <a:custGeom>
              <a:avLst/>
              <a:gdLst>
                <a:gd name="T0" fmla="*/ 232 w 463"/>
                <a:gd name="T1" fmla="*/ 0 h 123"/>
                <a:gd name="T2" fmla="*/ 0 w 463"/>
                <a:gd name="T3" fmla="*/ 51 h 123"/>
                <a:gd name="T4" fmla="*/ 164 w 463"/>
                <a:gd name="T5" fmla="*/ 99 h 123"/>
                <a:gd name="T6" fmla="*/ 148 w 463"/>
                <a:gd name="T7" fmla="*/ 119 h 123"/>
                <a:gd name="T8" fmla="*/ 148 w 463"/>
                <a:gd name="T9" fmla="*/ 120 h 123"/>
                <a:gd name="T10" fmla="*/ 232 w 463"/>
                <a:gd name="T11" fmla="*/ 123 h 123"/>
                <a:gd name="T12" fmla="*/ 316 w 463"/>
                <a:gd name="T13" fmla="*/ 120 h 123"/>
                <a:gd name="T14" fmla="*/ 316 w 463"/>
                <a:gd name="T15" fmla="*/ 119 h 123"/>
                <a:gd name="T16" fmla="*/ 305 w 463"/>
                <a:gd name="T17" fmla="*/ 99 h 123"/>
                <a:gd name="T18" fmla="*/ 463 w 463"/>
                <a:gd name="T19" fmla="*/ 51 h 123"/>
                <a:gd name="T20" fmla="*/ 232 w 463"/>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23">
                  <a:moveTo>
                    <a:pt x="232" y="0"/>
                  </a:moveTo>
                  <a:cubicBezTo>
                    <a:pt x="104" y="0"/>
                    <a:pt x="0" y="23"/>
                    <a:pt x="0" y="51"/>
                  </a:cubicBezTo>
                  <a:cubicBezTo>
                    <a:pt x="0" y="74"/>
                    <a:pt x="69" y="93"/>
                    <a:pt x="164" y="99"/>
                  </a:cubicBezTo>
                  <a:cubicBezTo>
                    <a:pt x="148" y="119"/>
                    <a:pt x="148" y="119"/>
                    <a:pt x="148" y="119"/>
                  </a:cubicBezTo>
                  <a:cubicBezTo>
                    <a:pt x="148" y="120"/>
                    <a:pt x="148" y="120"/>
                    <a:pt x="148" y="120"/>
                  </a:cubicBezTo>
                  <a:cubicBezTo>
                    <a:pt x="174" y="122"/>
                    <a:pt x="202" y="123"/>
                    <a:pt x="232" y="123"/>
                  </a:cubicBezTo>
                  <a:cubicBezTo>
                    <a:pt x="261" y="123"/>
                    <a:pt x="289" y="122"/>
                    <a:pt x="316" y="120"/>
                  </a:cubicBezTo>
                  <a:cubicBezTo>
                    <a:pt x="316" y="119"/>
                    <a:pt x="316" y="119"/>
                    <a:pt x="316" y="119"/>
                  </a:cubicBezTo>
                  <a:cubicBezTo>
                    <a:pt x="305" y="99"/>
                    <a:pt x="305" y="99"/>
                    <a:pt x="305" y="99"/>
                  </a:cubicBezTo>
                  <a:cubicBezTo>
                    <a:pt x="397" y="92"/>
                    <a:pt x="463" y="73"/>
                    <a:pt x="463" y="51"/>
                  </a:cubicBezTo>
                  <a:cubicBezTo>
                    <a:pt x="463" y="23"/>
                    <a:pt x="360" y="0"/>
                    <a:pt x="23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344"/>
            <p:cNvSpPr/>
            <p:nvPr/>
          </p:nvSpPr>
          <p:spPr bwMode="auto">
            <a:xfrm>
              <a:off x="5557350" y="4417915"/>
              <a:ext cx="1071914" cy="199301"/>
            </a:xfrm>
            <a:custGeom>
              <a:avLst/>
              <a:gdLst>
                <a:gd name="T0" fmla="*/ 0 w 168"/>
                <a:gd name="T1" fmla="*/ 0 h 31"/>
                <a:gd name="T2" fmla="*/ 0 w 168"/>
                <a:gd name="T3" fmla="*/ 28 h 31"/>
                <a:gd name="T4" fmla="*/ 84 w 168"/>
                <a:gd name="T5" fmla="*/ 31 h 31"/>
                <a:gd name="T6" fmla="*/ 168 w 168"/>
                <a:gd name="T7" fmla="*/ 28 h 31"/>
                <a:gd name="T8" fmla="*/ 168 w 168"/>
                <a:gd name="T9" fmla="*/ 0 h 31"/>
                <a:gd name="T10" fmla="*/ 84 w 168"/>
                <a:gd name="T11" fmla="*/ 3 h 31"/>
                <a:gd name="T12" fmla="*/ 0 w 16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68" h="31">
                  <a:moveTo>
                    <a:pt x="0" y="0"/>
                  </a:moveTo>
                  <a:cubicBezTo>
                    <a:pt x="0" y="28"/>
                    <a:pt x="0" y="28"/>
                    <a:pt x="0" y="28"/>
                  </a:cubicBezTo>
                  <a:cubicBezTo>
                    <a:pt x="26" y="30"/>
                    <a:pt x="54" y="31"/>
                    <a:pt x="84" y="31"/>
                  </a:cubicBezTo>
                  <a:cubicBezTo>
                    <a:pt x="113" y="31"/>
                    <a:pt x="141" y="30"/>
                    <a:pt x="168" y="28"/>
                  </a:cubicBezTo>
                  <a:cubicBezTo>
                    <a:pt x="168" y="0"/>
                    <a:pt x="168" y="0"/>
                    <a:pt x="168" y="0"/>
                  </a:cubicBezTo>
                  <a:cubicBezTo>
                    <a:pt x="141" y="2"/>
                    <a:pt x="113" y="3"/>
                    <a:pt x="84" y="3"/>
                  </a:cubicBezTo>
                  <a:cubicBezTo>
                    <a:pt x="54" y="3"/>
                    <a:pt x="26" y="2"/>
                    <a:pt x="0"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Freeform 345"/>
            <p:cNvSpPr/>
            <p:nvPr/>
          </p:nvSpPr>
          <p:spPr bwMode="auto">
            <a:xfrm>
              <a:off x="5334445" y="2329840"/>
              <a:ext cx="1012983" cy="1732565"/>
            </a:xfrm>
            <a:custGeom>
              <a:avLst/>
              <a:gdLst>
                <a:gd name="T0" fmla="*/ 200 w 200"/>
                <a:gd name="T1" fmla="*/ 341 h 341"/>
                <a:gd name="T2" fmla="*/ 106 w 200"/>
                <a:gd name="T3" fmla="*/ 341 h 341"/>
                <a:gd name="T4" fmla="*/ 106 w 200"/>
                <a:gd name="T5" fmla="*/ 161 h 341"/>
                <a:gd name="T6" fmla="*/ 108 w 200"/>
                <a:gd name="T7" fmla="*/ 101 h 341"/>
                <a:gd name="T8" fmla="*/ 86 w 200"/>
                <a:gd name="T9" fmla="*/ 122 h 341"/>
                <a:gd name="T10" fmla="*/ 48 w 200"/>
                <a:gd name="T11" fmla="*/ 154 h 341"/>
                <a:gd name="T12" fmla="*/ 0 w 200"/>
                <a:gd name="T13" fmla="*/ 96 h 341"/>
                <a:gd name="T14" fmla="*/ 117 w 200"/>
                <a:gd name="T15" fmla="*/ 0 h 341"/>
                <a:gd name="T16" fmla="*/ 200 w 200"/>
                <a:gd name="T17" fmla="*/ 0 h 341"/>
                <a:gd name="T18" fmla="*/ 200 w 200"/>
                <a:gd name="T19"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41">
                  <a:moveTo>
                    <a:pt x="200" y="341"/>
                  </a:moveTo>
                  <a:cubicBezTo>
                    <a:pt x="106" y="341"/>
                    <a:pt x="106" y="341"/>
                    <a:pt x="106" y="341"/>
                  </a:cubicBezTo>
                  <a:cubicBezTo>
                    <a:pt x="106" y="161"/>
                    <a:pt x="106" y="161"/>
                    <a:pt x="106" y="161"/>
                  </a:cubicBezTo>
                  <a:cubicBezTo>
                    <a:pt x="106" y="139"/>
                    <a:pt x="107" y="119"/>
                    <a:pt x="108" y="101"/>
                  </a:cubicBezTo>
                  <a:cubicBezTo>
                    <a:pt x="102" y="107"/>
                    <a:pt x="95" y="115"/>
                    <a:pt x="86" y="122"/>
                  </a:cubicBezTo>
                  <a:cubicBezTo>
                    <a:pt x="48" y="154"/>
                    <a:pt x="48" y="154"/>
                    <a:pt x="48" y="154"/>
                  </a:cubicBezTo>
                  <a:cubicBezTo>
                    <a:pt x="0" y="96"/>
                    <a:pt x="0" y="96"/>
                    <a:pt x="0" y="96"/>
                  </a:cubicBezTo>
                  <a:cubicBezTo>
                    <a:pt x="117" y="0"/>
                    <a:pt x="117" y="0"/>
                    <a:pt x="117" y="0"/>
                  </a:cubicBezTo>
                  <a:cubicBezTo>
                    <a:pt x="200" y="0"/>
                    <a:pt x="200" y="0"/>
                    <a:pt x="200" y="0"/>
                  </a:cubicBezTo>
                  <a:lnTo>
                    <a:pt x="200" y="341"/>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0" name="TextBox 7"/>
          <p:cNvSpPr txBox="1"/>
          <p:nvPr/>
        </p:nvSpPr>
        <p:spPr>
          <a:xfrm>
            <a:off x="5293360" y="1103200"/>
            <a:ext cx="1605280" cy="521970"/>
          </a:xfrm>
          <a:prstGeom prst="rect">
            <a:avLst/>
          </a:prstGeom>
          <a:noFill/>
        </p:spPr>
        <p:txBody>
          <a:bodyPr wrap="none" rtlCol="0">
            <a:spAutoFit/>
          </a:bodyPr>
          <a:lstStyle/>
          <a:p>
            <a:pPr algn="ctr"/>
            <a:r>
              <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rPr>
              <a:t>市场预测</a:t>
            </a:r>
            <a:endPar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p:txBody>
      </p:sp>
      <p:sp>
        <p:nvSpPr>
          <p:cNvPr id="21" name="Google Shape;86;p19"/>
          <p:cNvSpPr txBox="1"/>
          <p:nvPr/>
        </p:nvSpPr>
        <p:spPr>
          <a:xfrm>
            <a:off x="4787900" y="679450"/>
            <a:ext cx="2614295" cy="4343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a:solidFill>
                  <a:schemeClr val="bg1">
                    <a:lumMod val="50000"/>
                  </a:schemeClr>
                </a:solidFill>
                <a:latin typeface="Source Han Sans CN" panose="020B0400000000000000" pitchFamily="34" charset="-128"/>
                <a:ea typeface="Source Han Sans CN" panose="020B0400000000000000" pitchFamily="34" charset="-128"/>
                <a:cs typeface="Lato"/>
                <a:sym typeface="Lato"/>
              </a:rPr>
              <a:t>Market forecasting</a:t>
            </a:r>
            <a:endParaRPr lang="en-US" sz="2000" b="0" i="0" u="none" strike="noStrike" cap="none">
              <a:solidFill>
                <a:schemeClr val="bg1">
                  <a:lumMod val="50000"/>
                </a:schemeClr>
              </a:solidFill>
              <a:latin typeface="Source Han Sans CN" panose="020B0400000000000000" pitchFamily="34" charset="-128"/>
              <a:ea typeface="Source Han Sans CN" panose="020B0400000000000000" pitchFamily="34" charset="-128"/>
              <a:cs typeface="Lato"/>
              <a:sym typeface="Lato"/>
            </a:endParaRPr>
          </a:p>
        </p:txBody>
      </p:sp>
      <p:sp>
        <p:nvSpPr>
          <p:cNvPr id="22" name="矩形 21"/>
          <p:cNvSpPr/>
          <p:nvPr/>
        </p:nvSpPr>
        <p:spPr>
          <a:xfrm>
            <a:off x="814070" y="1624965"/>
            <a:ext cx="9901555" cy="1197610"/>
          </a:xfrm>
          <a:prstGeom prst="rect">
            <a:avLst/>
          </a:prstGeom>
        </p:spPr>
        <p:txBody>
          <a:bodyPr wrap="square" lIns="91433" tIns="45716" rIns="91433" bIns="45716">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从应用市场角度看，随着国内整体工业水平的升级、工业物联网的推广以及《中国制造2025》等战略的实施，工业控制领域的半导体产品需求将持续走高。嵌入式处理器、微控制器、功率器件、MEMS等产品将成为工控市场关注的焦点。在汽车领域，随着高级驾驶辅助系统、新能源汽车、车联网、自动驾驶等技术的不断成熟，汽车电子领域的半导体产品将保持高速增长态势。智能家居、智慧城市、智能医疗的发展，将推动传感器、图像处理与无线传输等产品的发展。</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5" name="TextBox 24"/>
          <p:cNvSpPr txBox="1"/>
          <p:nvPr/>
        </p:nvSpPr>
        <p:spPr>
          <a:xfrm>
            <a:off x="6706683" y="3233084"/>
            <a:ext cx="4119519" cy="267525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未来几年，在国家集成电路产业基金的支持和推动下，我国集成电路市场将会持续平稳增长,集成电路产品市场中, Memory、ASSPs、Analog</a:t>
            </a: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IC 仍将是我国集成电路市场所占份额最高的三类产品。在未来三年中，这几类产品的复合增长率将分别达到16.7%、8.3%和8.4%。但是随着智能手机及个人PC 市场的逐渐饱和，我国集成电路市场增速将有所放缓。</a:t>
            </a: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grpSp>
        <p:nvGrpSpPr>
          <p:cNvPr id="27" name="Group 26"/>
          <p:cNvGrpSpPr/>
          <p:nvPr/>
        </p:nvGrpSpPr>
        <p:grpSpPr>
          <a:xfrm>
            <a:off x="553148" y="534688"/>
            <a:ext cx="11640226" cy="6323312"/>
            <a:chOff x="553148" y="534688"/>
            <a:chExt cx="11640226" cy="6323312"/>
          </a:xfrm>
        </p:grpSpPr>
        <p:grpSp>
          <p:nvGrpSpPr>
            <p:cNvPr id="28" name="Group 63"/>
            <p:cNvGrpSpPr/>
            <p:nvPr/>
          </p:nvGrpSpPr>
          <p:grpSpPr>
            <a:xfrm>
              <a:off x="553148" y="534688"/>
              <a:ext cx="4275455" cy="547370"/>
              <a:chOff x="9454548" y="259790"/>
              <a:chExt cx="4275455" cy="547370"/>
            </a:xfrm>
            <a:gradFill>
              <a:gsLst>
                <a:gs pos="0">
                  <a:schemeClr val="accent1"/>
                </a:gs>
                <a:gs pos="100000">
                  <a:schemeClr val="accent2"/>
                </a:gs>
              </a:gsLst>
              <a:lin ang="0" scaled="1"/>
            </a:gradFill>
          </p:grpSpPr>
          <p:grpSp>
            <p:nvGrpSpPr>
              <p:cNvPr id="31" name="Group 64"/>
              <p:cNvGrpSpPr/>
              <p:nvPr/>
            </p:nvGrpSpPr>
            <p:grpSpPr>
              <a:xfrm>
                <a:off x="9454548" y="259790"/>
                <a:ext cx="4275455" cy="547370"/>
                <a:chOff x="9454548" y="259790"/>
                <a:chExt cx="4275455" cy="547370"/>
              </a:xfrm>
              <a:grpFill/>
            </p:grpSpPr>
            <p:sp>
              <p:nvSpPr>
                <p:cNvPr id="33" name="Rectangle: Rounded Corners 71"/>
                <p:cNvSpPr/>
                <p:nvPr/>
              </p:nvSpPr>
              <p:spPr>
                <a:xfrm>
                  <a:off x="10005093" y="259790"/>
                  <a:ext cx="372491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9" name="文本框 49"/>
            <p:cNvSpPr txBox="1"/>
            <p:nvPr/>
          </p:nvSpPr>
          <p:spPr>
            <a:xfrm>
              <a:off x="1243267" y="621035"/>
              <a:ext cx="35445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我国集成电路产业发展预测</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3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5" grpId="0"/>
      <p:bldP spid="2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35;p31"/>
          <p:cNvSpPr/>
          <p:nvPr/>
        </p:nvSpPr>
        <p:spPr>
          <a:xfrm>
            <a:off x="8053755" y="3506230"/>
            <a:ext cx="3886200" cy="3140754"/>
          </a:xfrm>
          <a:custGeom>
            <a:avLst/>
            <a:gdLst/>
            <a:ahLst/>
            <a:cxnLst/>
            <a:rect l="l" t="t" r="r" b="b"/>
            <a:pathLst>
              <a:path w="5786845" h="4284617" extrusionOk="0">
                <a:moveTo>
                  <a:pt x="0" y="0"/>
                </a:moveTo>
                <a:lnTo>
                  <a:pt x="5786845" y="0"/>
                </a:lnTo>
                <a:lnTo>
                  <a:pt x="5786845" y="4284617"/>
                </a:lnTo>
                <a:lnTo>
                  <a:pt x="0" y="4284617"/>
                </a:lnTo>
                <a:close/>
              </a:path>
            </a:pathLst>
          </a:custGeom>
          <a:blipFill>
            <a:blip r:embed="rId1"/>
            <a:stretch>
              <a:fillRect l="-12864" r="-12864"/>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Google Shape;235;p31"/>
          <p:cNvSpPr/>
          <p:nvPr/>
        </p:nvSpPr>
        <p:spPr>
          <a:xfrm>
            <a:off x="8053755" y="211014"/>
            <a:ext cx="3886200" cy="3140754"/>
          </a:xfrm>
          <a:custGeom>
            <a:avLst/>
            <a:gdLst/>
            <a:ahLst/>
            <a:cxnLst/>
            <a:rect l="l" t="t" r="r" b="b"/>
            <a:pathLst>
              <a:path w="5786845" h="4284617" extrusionOk="0">
                <a:moveTo>
                  <a:pt x="0" y="0"/>
                </a:moveTo>
                <a:lnTo>
                  <a:pt x="5786845" y="0"/>
                </a:lnTo>
                <a:lnTo>
                  <a:pt x="5786845" y="4284617"/>
                </a:lnTo>
                <a:lnTo>
                  <a:pt x="0" y="4284617"/>
                </a:lnTo>
                <a:close/>
              </a:path>
            </a:pathLst>
          </a:custGeom>
          <a:blipFill>
            <a:blip r:embed="rId1"/>
            <a:stretch>
              <a:fillRect l="-12864" r="-12864"/>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Right Triangle 43"/>
          <p:cNvSpPr/>
          <p:nvPr/>
        </p:nvSpPr>
        <p:spPr>
          <a:xfrm rot="16200000" flipV="1">
            <a:off x="0" y="5484944"/>
            <a:ext cx="1365813" cy="136581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6"/>
          <p:cNvSpPr/>
          <p:nvPr/>
        </p:nvSpPr>
        <p:spPr>
          <a:xfrm>
            <a:off x="1129162" y="2971111"/>
            <a:ext cx="7447587" cy="1119550"/>
          </a:xfrm>
          <a:prstGeom prst="rect">
            <a:avLst/>
          </a:prstGeom>
          <a:solidFill>
            <a:schemeClr val="bg1"/>
          </a:solidFill>
          <a:ln>
            <a:noFill/>
          </a:ln>
          <a:effectLst>
            <a:outerShdw blurRad="1524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9"/>
          <p:cNvSpPr/>
          <p:nvPr/>
        </p:nvSpPr>
        <p:spPr>
          <a:xfrm>
            <a:off x="1099384" y="2971111"/>
            <a:ext cx="119494" cy="111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3"/>
          <p:cNvSpPr txBox="1"/>
          <p:nvPr/>
        </p:nvSpPr>
        <p:spPr>
          <a:xfrm>
            <a:off x="1099384" y="1566764"/>
            <a:ext cx="2889251" cy="492125"/>
          </a:xfrm>
          <a:prstGeom prst="rect">
            <a:avLst/>
          </a:prstGeom>
          <a:noFill/>
        </p:spPr>
        <p:txBody>
          <a:bodyPr wrap="square" lIns="91423" tIns="0" rIns="91423"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产业预测</a:t>
            </a:r>
            <a:endParaRPr lang="zh-CN" altLang="en-US" sz="32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8" name="Google Shape;86;p19"/>
          <p:cNvSpPr txBox="1"/>
          <p:nvPr/>
        </p:nvSpPr>
        <p:spPr>
          <a:xfrm>
            <a:off x="1111843" y="1122919"/>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Source Han Sans CN" panose="020B0400000000000000" pitchFamily="34" charset="-128"/>
                <a:ea typeface="Source Han Sans CN" panose="020B0400000000000000" pitchFamily="34" charset="-128"/>
                <a:cs typeface="Lato"/>
                <a:sym typeface="Lato"/>
              </a:rPr>
              <a:t>Industry forecast</a:t>
            </a:r>
            <a:endParaRPr lang="en-US" sz="2400" b="0" i="0" u="none" strike="noStrike" cap="none">
              <a:solidFill>
                <a:schemeClr val="bg1">
                  <a:lumMod val="50000"/>
                </a:schemeClr>
              </a:solidFill>
              <a:latin typeface="Source Han Sans CN" panose="020B0400000000000000" pitchFamily="34" charset="-128"/>
              <a:ea typeface="Source Han Sans CN" panose="020B0400000000000000" pitchFamily="34" charset="-128"/>
              <a:cs typeface="Lato"/>
              <a:sym typeface="Lato"/>
            </a:endParaRPr>
          </a:p>
          <a:p>
            <a:pPr marL="0" marR="0" lvl="0" indent="0" algn="l" rtl="0">
              <a:spcBef>
                <a:spcPts val="0"/>
              </a:spcBef>
              <a:spcAft>
                <a:spcPts val="0"/>
              </a:spcAft>
              <a:buNone/>
            </a:pPr>
            <a:endParaRPr lang="en-US" sz="2400" b="0" i="0" u="none" strike="noStrike" cap="none">
              <a:solidFill>
                <a:schemeClr val="bg1">
                  <a:lumMod val="50000"/>
                </a:schemeClr>
              </a:solidFill>
              <a:latin typeface="Source Han Sans CN" panose="020B0400000000000000" pitchFamily="34" charset="-128"/>
              <a:ea typeface="Source Han Sans CN" panose="020B0400000000000000" pitchFamily="34" charset="-128"/>
              <a:cs typeface="Lato"/>
              <a:sym typeface="Lato"/>
            </a:endParaRPr>
          </a:p>
        </p:txBody>
      </p:sp>
      <p:sp>
        <p:nvSpPr>
          <p:cNvPr id="9" name="TextBox 24"/>
          <p:cNvSpPr txBox="1"/>
          <p:nvPr/>
        </p:nvSpPr>
        <p:spPr>
          <a:xfrm>
            <a:off x="1218565" y="2971165"/>
            <a:ext cx="7157085" cy="1059180"/>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i="1"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当前，全球集成电路市场进入换挡期，这为我国集成电路产业发展创造了良好机遇。中国拥有目前全球第一大手机产业集群和全球第二大的互联网产业集群，集成电路产业正在积极融入电子信息大生态，而这也为集成电路产业的持续快速增长带来了强劲的推动力。</a:t>
            </a:r>
            <a:endParaRPr lang="zh-CN" altLang="en-US" sz="1400" i="1"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10" name="TextBox 24"/>
          <p:cNvSpPr txBox="1"/>
          <p:nvPr/>
        </p:nvSpPr>
        <p:spPr>
          <a:xfrm>
            <a:off x="1218764" y="4738930"/>
            <a:ext cx="5592329" cy="1705610"/>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根据中国半导体行业协会统计，20</a:t>
            </a:r>
            <a:r>
              <a:rPr lang="en-US" altLang="zh-CN"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22</a:t>
            </a: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年第一季度中国集成电路产业销售额为798.6亿元，同比增长16.5%。预计20</a:t>
            </a:r>
            <a:r>
              <a:rPr lang="en-US" altLang="zh-CN"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22</a:t>
            </a: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年全年，国内集成电路产业销售额将达到4284.8亿元,增长18.7%。2017年销售额达到5100亿元，增长约19%。从中长期来看，随着新兴应用领域的拓展以及产业生态的逐步建立，集成电路产业会一直维持较高的增长幅度。</a:t>
            </a: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34" name="Rectangle: Rounded Corners 71"/>
          <p:cNvSpPr/>
          <p:nvPr>
            <p:custDataLst>
              <p:tags r:id="rId2"/>
            </p:custDataLst>
          </p:nvPr>
        </p:nvSpPr>
        <p:spPr>
          <a:xfrm>
            <a:off x="1103630" y="534670"/>
            <a:ext cx="3640455" cy="5473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Oval 72"/>
          <p:cNvSpPr/>
          <p:nvPr>
            <p:custDataLst>
              <p:tags r:id="rId3"/>
            </p:custDataLst>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文本框 12"/>
          <p:cNvSpPr txBox="1"/>
          <p:nvPr/>
        </p:nvSpPr>
        <p:spPr>
          <a:xfrm>
            <a:off x="1218565" y="621030"/>
            <a:ext cx="4064000" cy="337185"/>
          </a:xfrm>
          <a:prstGeom prst="rect">
            <a:avLst/>
          </a:prstGeom>
          <a:noFill/>
        </p:spPr>
        <p:txBody>
          <a:bodyPr wrap="square" rtlCol="0">
            <a:spAutoFit/>
          </a:bodyPr>
          <a:p>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我国集成电路产业发展预测</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
          <p:cNvSpPr/>
          <p:nvPr/>
        </p:nvSpPr>
        <p:spPr>
          <a:xfrm>
            <a:off x="2773024" y="1881361"/>
            <a:ext cx="1702181" cy="1467398"/>
          </a:xfrm>
          <a:custGeom>
            <a:avLst/>
            <a:gdLst>
              <a:gd name="connsiteX0" fmla="*/ 1702181 w 3404361"/>
              <a:gd name="connsiteY0" fmla="*/ 0 h 2934795"/>
              <a:gd name="connsiteX1" fmla="*/ 3404361 w 3404361"/>
              <a:gd name="connsiteY1" fmla="*/ 2934795 h 2934795"/>
              <a:gd name="connsiteX2" fmla="*/ 0 w 3404361"/>
              <a:gd name="connsiteY2" fmla="*/ 2934795 h 2934795"/>
              <a:gd name="connsiteX3" fmla="*/ 1702181 w 3404361"/>
              <a:gd name="connsiteY3" fmla="*/ 0 h 2934795"/>
            </a:gdLst>
            <a:ahLst/>
            <a:cxnLst>
              <a:cxn ang="0">
                <a:pos x="connsiteX0" y="connsiteY0"/>
              </a:cxn>
              <a:cxn ang="0">
                <a:pos x="connsiteX1" y="connsiteY1"/>
              </a:cxn>
              <a:cxn ang="0">
                <a:pos x="connsiteX2" y="connsiteY2"/>
              </a:cxn>
              <a:cxn ang="0">
                <a:pos x="connsiteX3" y="connsiteY3"/>
              </a:cxn>
            </a:cxnLst>
            <a:rect l="l" t="t" r="r" b="b"/>
            <a:pathLst>
              <a:path w="3404361" h="2934795">
                <a:moveTo>
                  <a:pt x="1702181" y="0"/>
                </a:moveTo>
                <a:lnTo>
                  <a:pt x="3404361" y="2934795"/>
                </a:lnTo>
                <a:lnTo>
                  <a:pt x="0" y="2934795"/>
                </a:lnTo>
                <a:lnTo>
                  <a:pt x="1702181"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Freeform 53"/>
          <p:cNvSpPr/>
          <p:nvPr/>
        </p:nvSpPr>
        <p:spPr>
          <a:xfrm>
            <a:off x="2067064" y="3422040"/>
            <a:ext cx="3114100" cy="1143890"/>
          </a:xfrm>
          <a:custGeom>
            <a:avLst/>
            <a:gdLst>
              <a:gd name="connsiteX0" fmla="*/ 1326912 w 6228200"/>
              <a:gd name="connsiteY0" fmla="*/ 0 h 2287779"/>
              <a:gd name="connsiteX1" fmla="*/ 4901288 w 6228200"/>
              <a:gd name="connsiteY1" fmla="*/ 0 h 2287779"/>
              <a:gd name="connsiteX2" fmla="*/ 6228200 w 6228200"/>
              <a:gd name="connsiteY2" fmla="*/ 2287779 h 2287779"/>
              <a:gd name="connsiteX3" fmla="*/ 0 w 6228200"/>
              <a:gd name="connsiteY3" fmla="*/ 2287779 h 2287779"/>
              <a:gd name="connsiteX4" fmla="*/ 1326912 w 6228200"/>
              <a:gd name="connsiteY4" fmla="*/ 0 h 228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200" h="2287779">
                <a:moveTo>
                  <a:pt x="1326912" y="0"/>
                </a:moveTo>
                <a:lnTo>
                  <a:pt x="4901288" y="0"/>
                </a:lnTo>
                <a:lnTo>
                  <a:pt x="6228200" y="2287779"/>
                </a:lnTo>
                <a:lnTo>
                  <a:pt x="0" y="2287779"/>
                </a:lnTo>
                <a:lnTo>
                  <a:pt x="1326912"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Freeform 54"/>
          <p:cNvSpPr/>
          <p:nvPr/>
        </p:nvSpPr>
        <p:spPr>
          <a:xfrm>
            <a:off x="1366678" y="4638577"/>
            <a:ext cx="4514871" cy="1134280"/>
          </a:xfrm>
          <a:custGeom>
            <a:avLst/>
            <a:gdLst>
              <a:gd name="connsiteX0" fmla="*/ 1315764 w 9029742"/>
              <a:gd name="connsiteY0" fmla="*/ 0 h 2268559"/>
              <a:gd name="connsiteX1" fmla="*/ 7713978 w 9029742"/>
              <a:gd name="connsiteY1" fmla="*/ 0 h 2268559"/>
              <a:gd name="connsiteX2" fmla="*/ 9029742 w 9029742"/>
              <a:gd name="connsiteY2" fmla="*/ 2268559 h 2268559"/>
              <a:gd name="connsiteX3" fmla="*/ 0 w 9029742"/>
              <a:gd name="connsiteY3" fmla="*/ 2268559 h 2268559"/>
              <a:gd name="connsiteX4" fmla="*/ 1315764 w 9029742"/>
              <a:gd name="connsiteY4" fmla="*/ 0 h 226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742" h="2268559">
                <a:moveTo>
                  <a:pt x="1315764" y="0"/>
                </a:moveTo>
                <a:lnTo>
                  <a:pt x="7713978" y="0"/>
                </a:lnTo>
                <a:lnTo>
                  <a:pt x="9029742" y="2268559"/>
                </a:lnTo>
                <a:lnTo>
                  <a:pt x="0" y="2268559"/>
                </a:lnTo>
                <a:lnTo>
                  <a:pt x="131576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 name="Straight Connector 56"/>
          <p:cNvCxnSpPr/>
          <p:nvPr/>
        </p:nvCxnSpPr>
        <p:spPr>
          <a:xfrm flipH="1">
            <a:off x="1152227" y="1881361"/>
            <a:ext cx="2257436" cy="3892131"/>
          </a:xfrm>
          <a:prstGeom prst="line">
            <a:avLst/>
          </a:prstGeom>
          <a:ln w="28575">
            <a:solidFill>
              <a:schemeClr val="bg1">
                <a:lumMod val="75000"/>
              </a:schemeClr>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58"/>
          <p:cNvCxnSpPr/>
          <p:nvPr/>
        </p:nvCxnSpPr>
        <p:spPr>
          <a:xfrm>
            <a:off x="3838565" y="1881361"/>
            <a:ext cx="2257435" cy="3892131"/>
          </a:xfrm>
          <a:prstGeom prst="line">
            <a:avLst/>
          </a:prstGeom>
          <a:ln w="28575">
            <a:solidFill>
              <a:schemeClr val="bg1">
                <a:lumMod val="75000"/>
              </a:schemeClr>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Connector 60"/>
          <p:cNvCxnSpPr/>
          <p:nvPr/>
        </p:nvCxnSpPr>
        <p:spPr>
          <a:xfrm>
            <a:off x="1366678" y="5973837"/>
            <a:ext cx="4514871" cy="0"/>
          </a:xfrm>
          <a:prstGeom prst="line">
            <a:avLst/>
          </a:prstGeom>
          <a:ln w="28575">
            <a:solidFill>
              <a:schemeClr val="bg1">
                <a:lumMod val="75000"/>
              </a:schemeClr>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75"/>
          <p:cNvCxnSpPr/>
          <p:nvPr/>
        </p:nvCxnSpPr>
        <p:spPr>
          <a:xfrm>
            <a:off x="6635940" y="3064857"/>
            <a:ext cx="440055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79"/>
          <p:cNvCxnSpPr/>
          <p:nvPr/>
        </p:nvCxnSpPr>
        <p:spPr>
          <a:xfrm>
            <a:off x="6635940" y="4582786"/>
            <a:ext cx="440055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Rectangle 30"/>
          <p:cNvSpPr/>
          <p:nvPr/>
        </p:nvSpPr>
        <p:spPr>
          <a:xfrm>
            <a:off x="3074610" y="2727672"/>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更可靠</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20" name="Rectangle 30"/>
          <p:cNvSpPr/>
          <p:nvPr/>
        </p:nvSpPr>
        <p:spPr>
          <a:xfrm>
            <a:off x="3074610" y="4096794"/>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更高性能</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21" name="Rectangle 30"/>
          <p:cNvSpPr/>
          <p:nvPr/>
        </p:nvSpPr>
        <p:spPr>
          <a:xfrm>
            <a:off x="3074670" y="5236845"/>
            <a:ext cx="1208405"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更加多样化</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24" name="矩形 23"/>
          <p:cNvSpPr/>
          <p:nvPr/>
        </p:nvSpPr>
        <p:spPr>
          <a:xfrm>
            <a:off x="6635940" y="1881764"/>
            <a:ext cx="3974473" cy="1115695"/>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分领域、分门类逐步在工业控制、智能电网、智能交通、卫星导航、金融电子、汽车电子、医疗电子等领域关键集成电路方面有所突破。通用处理器、存储器等高端通用产品技术取得重大进展，形成良好的产业生态环境。</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6" name="矩形 25"/>
          <p:cNvSpPr/>
          <p:nvPr/>
        </p:nvSpPr>
        <p:spPr>
          <a:xfrm>
            <a:off x="6691185" y="3318580"/>
            <a:ext cx="3974473" cy="1115695"/>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加快云计算、物联网、大数据等新兴领域核心技术研发，开发基于新业态、新应用的信息处理、传感器、新型存储等关键芯片及云操作系统等基础软件，抢占未来产业发展制高点。</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8" name="矩形 27"/>
          <p:cNvSpPr/>
          <p:nvPr/>
        </p:nvSpPr>
        <p:spPr>
          <a:xfrm>
            <a:off x="6691185" y="4657879"/>
            <a:ext cx="3974473" cy="1115695"/>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集成电路设计聚焦移动智能终端和网络通信领域，开发量大面广的移动智能终端芯片、数字电视芯片、网络通信芯片、智能穿戴设备芯片及操作系统，提升信息技术产业整体竞争力。</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grpSp>
        <p:nvGrpSpPr>
          <p:cNvPr id="22" name="Group 21"/>
          <p:cNvGrpSpPr/>
          <p:nvPr/>
        </p:nvGrpSpPr>
        <p:grpSpPr>
          <a:xfrm>
            <a:off x="553148" y="534688"/>
            <a:ext cx="11640226" cy="6323312"/>
            <a:chOff x="553148" y="534688"/>
            <a:chExt cx="11640226" cy="6323312"/>
          </a:xfrm>
        </p:grpSpPr>
        <p:grpSp>
          <p:nvGrpSpPr>
            <p:cNvPr id="23" name="Group 63"/>
            <p:cNvGrpSpPr/>
            <p:nvPr/>
          </p:nvGrpSpPr>
          <p:grpSpPr>
            <a:xfrm>
              <a:off x="553148" y="534688"/>
              <a:ext cx="4288790" cy="547370"/>
              <a:chOff x="9454548" y="259790"/>
              <a:chExt cx="4288790" cy="547370"/>
            </a:xfrm>
            <a:gradFill>
              <a:gsLst>
                <a:gs pos="0">
                  <a:schemeClr val="accent1"/>
                </a:gs>
                <a:gs pos="100000">
                  <a:schemeClr val="accent2"/>
                </a:gs>
              </a:gsLst>
              <a:lin ang="0" scaled="1"/>
            </a:gradFill>
          </p:grpSpPr>
          <p:grpSp>
            <p:nvGrpSpPr>
              <p:cNvPr id="32" name="Group 64"/>
              <p:cNvGrpSpPr/>
              <p:nvPr/>
            </p:nvGrpSpPr>
            <p:grpSpPr>
              <a:xfrm>
                <a:off x="9454548" y="259790"/>
                <a:ext cx="4288790" cy="547370"/>
                <a:chOff x="9454548" y="259790"/>
                <a:chExt cx="4288790" cy="547370"/>
              </a:xfrm>
              <a:grpFill/>
            </p:grpSpPr>
            <p:sp>
              <p:nvSpPr>
                <p:cNvPr id="34" name="Rectangle: Rounded Corners 71"/>
                <p:cNvSpPr/>
                <p:nvPr/>
              </p:nvSpPr>
              <p:spPr>
                <a:xfrm>
                  <a:off x="10005093" y="259790"/>
                  <a:ext cx="3738245"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5"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3"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0" name="文本框 49"/>
            <p:cNvSpPr txBox="1"/>
            <p:nvPr/>
          </p:nvSpPr>
          <p:spPr>
            <a:xfrm>
              <a:off x="1243267" y="621035"/>
              <a:ext cx="35445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我国集成电路产业发展预测</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31"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5" name="文本框 4"/>
          <p:cNvSpPr txBox="1"/>
          <p:nvPr/>
        </p:nvSpPr>
        <p:spPr>
          <a:xfrm>
            <a:off x="7582535" y="1177925"/>
            <a:ext cx="4064000" cy="521970"/>
          </a:xfrm>
          <a:prstGeom prst="rect">
            <a:avLst/>
          </a:prstGeom>
          <a:noFill/>
        </p:spPr>
        <p:txBody>
          <a:bodyPr wrap="square" rtlCol="0">
            <a:spAutoFit/>
          </a:bodyPr>
          <a:p>
            <a:r>
              <a:rPr lang="zh-CN" altLang="en-US" sz="2800">
                <a:ea typeface="+mn-lt"/>
              </a:rPr>
              <a:t>技术预测</a:t>
            </a:r>
            <a:endParaRPr lang="zh-CN" altLang="en-US" sz="2800">
              <a:ea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iterate type="lt">
                                    <p:tmPct val="4054"/>
                                  </p:iterate>
                                  <p:childTnLst>
                                    <p:set>
                                      <p:cBhvr>
                                        <p:cTn id="22" dur="1" fill="hold">
                                          <p:stCondLst>
                                            <p:cond delay="0"/>
                                          </p:stCondLst>
                                        </p:cTn>
                                        <p:tgtEl>
                                          <p:spTgt spid="24"/>
                                        </p:tgtEl>
                                        <p:attrNameLst>
                                          <p:attrName>style.visibility</p:attrName>
                                        </p:attrNameLst>
                                      </p:cBhvr>
                                      <p:to>
                                        <p:strVal val="visible"/>
                                      </p:to>
                                    </p:set>
                                    <p:anim calcmode="lin" valueType="num">
                                      <p:cBhvr>
                                        <p:cTn id="23" dur="250" fill="hold"/>
                                        <p:tgtEl>
                                          <p:spTgt spid="24"/>
                                        </p:tgtEl>
                                        <p:attrNameLst>
                                          <p:attrName>ppt_w</p:attrName>
                                        </p:attrNameLst>
                                      </p:cBhvr>
                                      <p:tavLst>
                                        <p:tav tm="0">
                                          <p:val>
                                            <p:fltVal val="0"/>
                                          </p:val>
                                        </p:tav>
                                        <p:tav tm="100000">
                                          <p:val>
                                            <p:strVal val="#ppt_w"/>
                                          </p:val>
                                        </p:tav>
                                      </p:tavLst>
                                    </p:anim>
                                    <p:anim calcmode="lin" valueType="num">
                                      <p:cBhvr>
                                        <p:cTn id="24" dur="250" fill="hold"/>
                                        <p:tgtEl>
                                          <p:spTgt spid="24"/>
                                        </p:tgtEl>
                                        <p:attrNameLst>
                                          <p:attrName>ppt_h</p:attrName>
                                        </p:attrNameLst>
                                      </p:cBhvr>
                                      <p:tavLst>
                                        <p:tav tm="0">
                                          <p:val>
                                            <p:fltVal val="0"/>
                                          </p:val>
                                        </p:tav>
                                        <p:tav tm="100000">
                                          <p:val>
                                            <p:strVal val="#ppt_h"/>
                                          </p:val>
                                        </p:tav>
                                      </p:tavLst>
                                    </p:anim>
                                    <p:animEffect transition="in" filter="fade">
                                      <p:cBhvr>
                                        <p:cTn id="25" dur="250"/>
                                        <p:tgtEl>
                                          <p:spTgt spid="24"/>
                                        </p:tgtEl>
                                      </p:cBhvr>
                                    </p:animEffect>
                                  </p:childTnLst>
                                </p:cTn>
                              </p:par>
                            </p:childTnLst>
                          </p:cTn>
                        </p:par>
                        <p:par>
                          <p:cTn id="26" fill="hold">
                            <p:stCondLst>
                              <p:cond delay="1222"/>
                            </p:stCondLst>
                            <p:childTnLst>
                              <p:par>
                                <p:cTn id="27" presetID="53" presetClass="entr" presetSubtype="16" fill="hold" grpId="0" nodeType="afterEffect">
                                  <p:stCondLst>
                                    <p:cond delay="0"/>
                                  </p:stCondLst>
                                  <p:iterate type="lt">
                                    <p:tmPct val="4054"/>
                                  </p:iterate>
                                  <p:childTnLst>
                                    <p:set>
                                      <p:cBhvr>
                                        <p:cTn id="28" dur="1" fill="hold">
                                          <p:stCondLst>
                                            <p:cond delay="0"/>
                                          </p:stCondLst>
                                        </p:cTn>
                                        <p:tgtEl>
                                          <p:spTgt spid="26"/>
                                        </p:tgtEl>
                                        <p:attrNameLst>
                                          <p:attrName>style.visibility</p:attrName>
                                        </p:attrNameLst>
                                      </p:cBhvr>
                                      <p:to>
                                        <p:strVal val="visible"/>
                                      </p:to>
                                    </p:set>
                                    <p:anim calcmode="lin" valueType="num">
                                      <p:cBhvr>
                                        <p:cTn id="29" dur="250" fill="hold"/>
                                        <p:tgtEl>
                                          <p:spTgt spid="26"/>
                                        </p:tgtEl>
                                        <p:attrNameLst>
                                          <p:attrName>ppt_w</p:attrName>
                                        </p:attrNameLst>
                                      </p:cBhvr>
                                      <p:tavLst>
                                        <p:tav tm="0">
                                          <p:val>
                                            <p:fltVal val="0"/>
                                          </p:val>
                                        </p:tav>
                                        <p:tav tm="100000">
                                          <p:val>
                                            <p:strVal val="#ppt_w"/>
                                          </p:val>
                                        </p:tav>
                                      </p:tavLst>
                                    </p:anim>
                                    <p:anim calcmode="lin" valueType="num">
                                      <p:cBhvr>
                                        <p:cTn id="30" dur="250" fill="hold"/>
                                        <p:tgtEl>
                                          <p:spTgt spid="26"/>
                                        </p:tgtEl>
                                        <p:attrNameLst>
                                          <p:attrName>ppt_h</p:attrName>
                                        </p:attrNameLst>
                                      </p:cBhvr>
                                      <p:tavLst>
                                        <p:tav tm="0">
                                          <p:val>
                                            <p:fltVal val="0"/>
                                          </p:val>
                                        </p:tav>
                                        <p:tav tm="100000">
                                          <p:val>
                                            <p:strVal val="#ppt_h"/>
                                          </p:val>
                                        </p:tav>
                                      </p:tavLst>
                                    </p:anim>
                                    <p:animEffect transition="in" filter="fade">
                                      <p:cBhvr>
                                        <p:cTn id="31" dur="250"/>
                                        <p:tgtEl>
                                          <p:spTgt spid="26"/>
                                        </p:tgtEl>
                                      </p:cBhvr>
                                    </p:animEffect>
                                  </p:childTnLst>
                                </p:cTn>
                              </p:par>
                            </p:childTnLst>
                          </p:cTn>
                        </p:par>
                        <p:par>
                          <p:cTn id="32" fill="hold">
                            <p:stCondLst>
                              <p:cond delay="2263"/>
                            </p:stCondLst>
                            <p:childTnLst>
                              <p:par>
                                <p:cTn id="33" presetID="53" presetClass="entr" presetSubtype="16" fill="hold" grpId="0" nodeType="afterEffect">
                                  <p:stCondLst>
                                    <p:cond delay="0"/>
                                  </p:stCondLst>
                                  <p:iterate type="lt">
                                    <p:tmPct val="4054"/>
                                  </p:iterate>
                                  <p:childTnLst>
                                    <p:set>
                                      <p:cBhvr>
                                        <p:cTn id="34" dur="1" fill="hold">
                                          <p:stCondLst>
                                            <p:cond delay="0"/>
                                          </p:stCondLst>
                                        </p:cTn>
                                        <p:tgtEl>
                                          <p:spTgt spid="28"/>
                                        </p:tgtEl>
                                        <p:attrNameLst>
                                          <p:attrName>style.visibility</p:attrName>
                                        </p:attrNameLst>
                                      </p:cBhvr>
                                      <p:to>
                                        <p:strVal val="visible"/>
                                      </p:to>
                                    </p:set>
                                    <p:anim calcmode="lin" valueType="num">
                                      <p:cBhvr>
                                        <p:cTn id="35" dur="250" fill="hold"/>
                                        <p:tgtEl>
                                          <p:spTgt spid="28"/>
                                        </p:tgtEl>
                                        <p:attrNameLst>
                                          <p:attrName>ppt_w</p:attrName>
                                        </p:attrNameLst>
                                      </p:cBhvr>
                                      <p:tavLst>
                                        <p:tav tm="0">
                                          <p:val>
                                            <p:fltVal val="0"/>
                                          </p:val>
                                        </p:tav>
                                        <p:tav tm="100000">
                                          <p:val>
                                            <p:strVal val="#ppt_w"/>
                                          </p:val>
                                        </p:tav>
                                      </p:tavLst>
                                    </p:anim>
                                    <p:anim calcmode="lin" valueType="num">
                                      <p:cBhvr>
                                        <p:cTn id="36" dur="250" fill="hold"/>
                                        <p:tgtEl>
                                          <p:spTgt spid="28"/>
                                        </p:tgtEl>
                                        <p:attrNameLst>
                                          <p:attrName>ppt_h</p:attrName>
                                        </p:attrNameLst>
                                      </p:cBhvr>
                                      <p:tavLst>
                                        <p:tav tm="0">
                                          <p:val>
                                            <p:fltVal val="0"/>
                                          </p:val>
                                        </p:tav>
                                        <p:tav tm="100000">
                                          <p:val>
                                            <p:strVal val="#ppt_h"/>
                                          </p:val>
                                        </p:tav>
                                      </p:tavLst>
                                    </p:anim>
                                    <p:animEffect transition="in" filter="fade">
                                      <p:cBhvr>
                                        <p:cTn id="37"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4" grpId="0"/>
      <p:bldP spid="26"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4505129"/>
            <a:ext cx="12203059" cy="2350371"/>
            <a:chOff x="2" y="3577031"/>
            <a:chExt cx="12203059" cy="3278469"/>
          </a:xfrm>
        </p:grpSpPr>
        <p:sp>
          <p:nvSpPr>
            <p:cNvPr id="4" name="任意多边形: 形状 32"/>
            <p:cNvSpPr/>
            <p:nvPr/>
          </p:nvSpPr>
          <p:spPr bwMode="auto">
            <a:xfrm>
              <a:off x="2" y="4091604"/>
              <a:ext cx="4392654" cy="2763895"/>
            </a:xfrm>
            <a:custGeom>
              <a:avLst/>
              <a:gdLst>
                <a:gd name="connsiteX0" fmla="*/ 734800 w 2671913"/>
                <a:gd name="connsiteY0" fmla="*/ 173 h 1732232"/>
                <a:gd name="connsiteX1" fmla="*/ 1905760 w 2671913"/>
                <a:gd name="connsiteY1" fmla="*/ 927976 h 1732232"/>
                <a:gd name="connsiteX2" fmla="*/ 2658162 w 2671913"/>
                <a:gd name="connsiteY2" fmla="*/ 1723008 h 1732232"/>
                <a:gd name="connsiteX3" fmla="*/ 2671913 w 2671913"/>
                <a:gd name="connsiteY3" fmla="*/ 1732232 h 1732232"/>
                <a:gd name="connsiteX4" fmla="*/ 0 w 2671913"/>
                <a:gd name="connsiteY4" fmla="*/ 1732232 h 1732232"/>
                <a:gd name="connsiteX5" fmla="*/ 0 w 2671913"/>
                <a:gd name="connsiteY5" fmla="*/ 264113 h 1732232"/>
                <a:gd name="connsiteX6" fmla="*/ 26610 w 2671913"/>
                <a:gd name="connsiteY6" fmla="*/ 241096 h 1732232"/>
                <a:gd name="connsiteX7" fmla="*/ 577515 w 2671913"/>
                <a:gd name="connsiteY7" fmla="*/ 10911 h 1732232"/>
                <a:gd name="connsiteX8" fmla="*/ 631334 w 2671913"/>
                <a:gd name="connsiteY8" fmla="*/ 8764 h 1732232"/>
                <a:gd name="connsiteX9" fmla="*/ 734800 w 2671913"/>
                <a:gd name="connsiteY9" fmla="*/ 173 h 173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913" h="1732232">
                  <a:moveTo>
                    <a:pt x="734800" y="173"/>
                  </a:moveTo>
                  <a:cubicBezTo>
                    <a:pt x="933795" y="5005"/>
                    <a:pt x="1395559" y="116148"/>
                    <a:pt x="1905760" y="927976"/>
                  </a:cubicBezTo>
                  <a:cubicBezTo>
                    <a:pt x="1905760" y="927976"/>
                    <a:pt x="2373848" y="1513356"/>
                    <a:pt x="2658162" y="1723008"/>
                  </a:cubicBezTo>
                  <a:lnTo>
                    <a:pt x="2671913" y="1732232"/>
                  </a:lnTo>
                  <a:lnTo>
                    <a:pt x="0" y="1732232"/>
                  </a:lnTo>
                  <a:lnTo>
                    <a:pt x="0" y="264113"/>
                  </a:lnTo>
                  <a:lnTo>
                    <a:pt x="26610" y="241096"/>
                  </a:lnTo>
                  <a:cubicBezTo>
                    <a:pt x="136034" y="152692"/>
                    <a:pt x="328604" y="31046"/>
                    <a:pt x="577515" y="10911"/>
                  </a:cubicBezTo>
                  <a:cubicBezTo>
                    <a:pt x="596890" y="10911"/>
                    <a:pt x="614112" y="8764"/>
                    <a:pt x="631334" y="8764"/>
                  </a:cubicBezTo>
                  <a:cubicBezTo>
                    <a:pt x="631334" y="8764"/>
                    <a:pt x="668469" y="-1438"/>
                    <a:pt x="734800" y="173"/>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 name="任意多边形: 形状 35"/>
            <p:cNvSpPr/>
            <p:nvPr/>
          </p:nvSpPr>
          <p:spPr bwMode="auto">
            <a:xfrm>
              <a:off x="7051580" y="3577031"/>
              <a:ext cx="5151481" cy="3278469"/>
            </a:xfrm>
            <a:custGeom>
              <a:avLst/>
              <a:gdLst>
                <a:gd name="connsiteX0" fmla="*/ 5151481 w 5151481"/>
                <a:gd name="connsiteY0" fmla="*/ 0 h 3443866"/>
                <a:gd name="connsiteX1" fmla="*/ 5151481 w 5151481"/>
                <a:gd name="connsiteY1" fmla="*/ 3443866 h 3443866"/>
                <a:gd name="connsiteX2" fmla="*/ 0 w 5151481"/>
                <a:gd name="connsiteY2" fmla="*/ 3443866 h 3443866"/>
                <a:gd name="connsiteX3" fmla="*/ 68505 w 5151481"/>
                <a:gd name="connsiteY3" fmla="*/ 3409693 h 3443866"/>
                <a:gd name="connsiteX4" fmla="*/ 1134718 w 5151481"/>
                <a:gd name="connsiteY4" fmla="*/ 2657350 h 3443866"/>
                <a:gd name="connsiteX5" fmla="*/ 3724809 w 5151481"/>
                <a:gd name="connsiteY5" fmla="*/ 569349 h 3443866"/>
                <a:gd name="connsiteX6" fmla="*/ 5070913 w 5151481"/>
                <a:gd name="connsiteY6" fmla="*/ 13881 h 344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481" h="3443866">
                  <a:moveTo>
                    <a:pt x="5151481" y="0"/>
                  </a:moveTo>
                  <a:lnTo>
                    <a:pt x="5151481" y="3443866"/>
                  </a:lnTo>
                  <a:lnTo>
                    <a:pt x="0" y="3443866"/>
                  </a:lnTo>
                  <a:lnTo>
                    <a:pt x="68505" y="3409693"/>
                  </a:lnTo>
                  <a:cubicBezTo>
                    <a:pt x="336371" y="3270474"/>
                    <a:pt x="763188" y="3017350"/>
                    <a:pt x="1134718" y="2657350"/>
                  </a:cubicBezTo>
                  <a:cubicBezTo>
                    <a:pt x="1134718" y="2657350"/>
                    <a:pt x="2564221" y="1073350"/>
                    <a:pt x="3724809" y="569349"/>
                  </a:cubicBezTo>
                  <a:cubicBezTo>
                    <a:pt x="4450176" y="254350"/>
                    <a:pt x="4766420" y="85600"/>
                    <a:pt x="5070913" y="1388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6" name="矩形 5"/>
          <p:cNvSpPr/>
          <p:nvPr/>
        </p:nvSpPr>
        <p:spPr>
          <a:xfrm>
            <a:off x="905948" y="780394"/>
            <a:ext cx="10489324" cy="5297212"/>
          </a:xfrm>
          <a:prstGeom prst="rect">
            <a:avLst/>
          </a:prstGeom>
          <a:solidFill>
            <a:schemeClr val="bg1"/>
          </a:solidFill>
          <a:ln>
            <a:noFill/>
          </a:ln>
          <a:effectLst>
            <a:outerShdw blurRad="571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7" name="组合 6"/>
          <p:cNvGrpSpPr/>
          <p:nvPr/>
        </p:nvGrpSpPr>
        <p:grpSpPr>
          <a:xfrm>
            <a:off x="1812189" y="2240885"/>
            <a:ext cx="3910485" cy="2571465"/>
            <a:chOff x="1042515" y="1905506"/>
            <a:chExt cx="3910485" cy="2571465"/>
          </a:xfrm>
        </p:grpSpPr>
        <p:cxnSp>
          <p:nvCxnSpPr>
            <p:cNvPr id="9" name="直接连接符 8"/>
            <p:cNvCxnSpPr/>
            <p:nvPr/>
          </p:nvCxnSpPr>
          <p:spPr>
            <a:xfrm>
              <a:off x="1042515" y="1905506"/>
              <a:ext cx="272176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24"/>
            <p:cNvCxnSpPr/>
            <p:nvPr/>
          </p:nvCxnSpPr>
          <p:spPr>
            <a:xfrm>
              <a:off x="1042515" y="4476971"/>
              <a:ext cx="39104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 name="添加标题"/>
          <p:cNvSpPr/>
          <p:nvPr/>
        </p:nvSpPr>
        <p:spPr>
          <a:xfrm>
            <a:off x="5997644" y="1333558"/>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01</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2" name="添加标题"/>
          <p:cNvSpPr/>
          <p:nvPr/>
        </p:nvSpPr>
        <p:spPr>
          <a:xfrm>
            <a:off x="5997644" y="2340539"/>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02</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3" name="添加标题"/>
          <p:cNvSpPr/>
          <p:nvPr/>
        </p:nvSpPr>
        <p:spPr>
          <a:xfrm>
            <a:off x="5997644" y="3457465"/>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03</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4" name="添加标题"/>
          <p:cNvSpPr/>
          <p:nvPr/>
        </p:nvSpPr>
        <p:spPr>
          <a:xfrm>
            <a:off x="5997644" y="4588861"/>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04</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grpSp>
        <p:nvGrpSpPr>
          <p:cNvPr id="15" name="组合 14"/>
          <p:cNvGrpSpPr/>
          <p:nvPr/>
        </p:nvGrpSpPr>
        <p:grpSpPr>
          <a:xfrm>
            <a:off x="7239001" y="1481198"/>
            <a:ext cx="4161791" cy="640189"/>
            <a:chOff x="7299212" y="1619349"/>
            <a:chExt cx="4161791" cy="640189"/>
          </a:xfrm>
        </p:grpSpPr>
        <p:sp>
          <p:nvSpPr>
            <p:cNvPr id="16" name="文本框 15"/>
            <p:cNvSpPr txBox="1"/>
            <p:nvPr/>
          </p:nvSpPr>
          <p:spPr>
            <a:xfrm>
              <a:off x="7299213" y="1619349"/>
              <a:ext cx="416179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1" action="ppaction://hlinksldjump"/>
                </a:rPr>
                <a:t>我国集成电路产业的发展现状</a:t>
              </a:r>
              <a:endPar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 name="文本框 16"/>
            <p:cNvSpPr txBox="1"/>
            <p:nvPr/>
          </p:nvSpPr>
          <p:spPr>
            <a:xfrm>
              <a:off x="7299212" y="2029668"/>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The Development Status of China's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18" name="组合 17"/>
          <p:cNvGrpSpPr/>
          <p:nvPr/>
        </p:nvGrpSpPr>
        <p:grpSpPr>
          <a:xfrm>
            <a:off x="7239001" y="2471155"/>
            <a:ext cx="4161791" cy="640189"/>
            <a:chOff x="7299212" y="2710174"/>
            <a:chExt cx="4161791" cy="640189"/>
          </a:xfrm>
        </p:grpSpPr>
        <p:sp>
          <p:nvSpPr>
            <p:cNvPr id="19" name="文本框 18"/>
            <p:cNvSpPr txBox="1"/>
            <p:nvPr/>
          </p:nvSpPr>
          <p:spPr>
            <a:xfrm>
              <a:off x="7299213" y="2710174"/>
              <a:ext cx="416179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rPr>
                <a:t>我国集成电路面临的机遇挑战</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0" name="文本框 19"/>
            <p:cNvSpPr txBox="1"/>
            <p:nvPr/>
          </p:nvSpPr>
          <p:spPr>
            <a:xfrm>
              <a:off x="7299212" y="3120493"/>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Opportunities and challenges faced by integrated circuits in China</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1" name="组合 20"/>
          <p:cNvGrpSpPr/>
          <p:nvPr/>
        </p:nvGrpSpPr>
        <p:grpSpPr>
          <a:xfrm>
            <a:off x="7239001" y="3633145"/>
            <a:ext cx="4101465" cy="640080"/>
            <a:chOff x="7299212" y="3800999"/>
            <a:chExt cx="4101465" cy="640080"/>
          </a:xfrm>
        </p:grpSpPr>
        <p:sp>
          <p:nvSpPr>
            <p:cNvPr id="22" name="文本框 21"/>
            <p:cNvSpPr txBox="1"/>
            <p:nvPr/>
          </p:nvSpPr>
          <p:spPr>
            <a:xfrm>
              <a:off x="7299213" y="3800999"/>
              <a:ext cx="385572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3" action="ppaction://hlinksldjump"/>
                </a:rPr>
                <a:t>我国集成电路产业发展预测</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3" name="文本框 22"/>
            <p:cNvSpPr txBox="1"/>
            <p:nvPr/>
          </p:nvSpPr>
          <p:spPr>
            <a:xfrm>
              <a:off x="7299212" y="4211209"/>
              <a:ext cx="4101465"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Prediction of the Development of China's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4" name="组合 23"/>
          <p:cNvGrpSpPr/>
          <p:nvPr/>
        </p:nvGrpSpPr>
        <p:grpSpPr>
          <a:xfrm>
            <a:off x="7239001" y="4709715"/>
            <a:ext cx="3978632" cy="640189"/>
            <a:chOff x="7299212" y="4891823"/>
            <a:chExt cx="3978632" cy="640189"/>
          </a:xfrm>
        </p:grpSpPr>
        <p:sp>
          <p:nvSpPr>
            <p:cNvPr id="25" name="文本框 24"/>
            <p:cNvSpPr txBox="1"/>
            <p:nvPr/>
          </p:nvSpPr>
          <p:spPr>
            <a:xfrm>
              <a:off x="7299213" y="4891823"/>
              <a:ext cx="3243580" cy="46037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4" action="ppaction://hlinksldjump"/>
                </a:rPr>
                <a:t>全球集成电路产业现状</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6" name="文本框 25"/>
            <p:cNvSpPr txBox="1"/>
            <p:nvPr/>
          </p:nvSpPr>
          <p:spPr>
            <a:xfrm>
              <a:off x="7299212" y="5302142"/>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Current Status of the Global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7" name="文本框 7"/>
          <p:cNvSpPr txBox="1"/>
          <p:nvPr/>
        </p:nvSpPr>
        <p:spPr>
          <a:xfrm>
            <a:off x="1703345" y="2679571"/>
            <a:ext cx="4392655" cy="156966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目录 </a:t>
            </a:r>
            <a:endParaRPr lang="en-US" altLang="zh-CN"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spc="600" dirty="0">
                <a:solidFill>
                  <a:schemeClr val="accent1"/>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CONTENT</a:t>
            </a:r>
            <a:endParaRPr kumimoji="0" lang="zh-CN" altLang="en-US" sz="4800" b="1" u="none" strike="noStrike" kern="1200" cap="none" spc="600" normalizeH="0" baseline="0" noProof="0" dirty="0">
              <a:ln>
                <a:noFill/>
              </a:ln>
              <a:solidFill>
                <a:schemeClr val="accent1"/>
              </a:solidFill>
              <a:effectLst>
                <a:outerShdw blurRad="63500" sx="102000" sy="102000" algn="ctr" rotWithShape="0">
                  <a:schemeClr val="bg1">
                    <a:alpha val="20000"/>
                  </a:schemeClr>
                </a:outerShdw>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396124" y="2697224"/>
            <a:ext cx="1541446"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a:t>
            </a:r>
            <a:r>
              <a:rPr lang="en-US" sz="9600">
                <a:solidFill>
                  <a:schemeClr val="accent1"/>
                </a:solidFill>
                <a:latin typeface="Source Han Sans CN" panose="020B0400000000000000" pitchFamily="34" charset="-128"/>
                <a:ea typeface="Source Han Sans CN" panose="020B0400000000000000" pitchFamily="34" charset="-128"/>
              </a:rPr>
              <a:t>4</a:t>
            </a:r>
            <a:endParaRPr sz="9600">
              <a:solidFill>
                <a:schemeClr val="accent1"/>
              </a:solidFill>
              <a:latin typeface="Source Han Sans CN" panose="020B0400000000000000" pitchFamily="34" charset="-128"/>
              <a:ea typeface="Source Han Sans CN" panose="020B0400000000000000" pitchFamily="34" charset="-128"/>
            </a:endParaRPr>
          </a:p>
        </p:txBody>
      </p:sp>
      <p:sp>
        <p:nvSpPr>
          <p:cNvPr id="8" name="TextBox 24"/>
          <p:cNvSpPr txBox="1"/>
          <p:nvPr/>
        </p:nvSpPr>
        <p:spPr>
          <a:xfrm>
            <a:off x="1339445" y="2384564"/>
            <a:ext cx="4106493" cy="1705610"/>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仿宋" panose="02010609060101010101" charset="-122"/>
                <a:ea typeface="仿宋" panose="02010609060101010101" charset="-122"/>
                <a:cs typeface="仿宋" panose="02010609060101010101" charset="-122"/>
                <a:sym typeface="FZHei-B01S" panose="02010601030101010101" pitchFamily="2" charset="-122"/>
              </a:rPr>
              <a:t>以集成电路为主体的半导体行业在过去的二十多年里迅速发展，据世界半导体贸易统计组织（WSTS）在 2021 年发布的统计数据，自 2017 年开始全球集成电路销售市场规模已经连续四年超过 3,000 亿美元。</a:t>
            </a:r>
            <a:endParaRPr lang="zh-CN" altLang="en-US" sz="1400" dirty="0">
              <a:solidFill>
                <a:schemeClr val="bg1">
                  <a:lumMod val="50000"/>
                </a:schemeClr>
              </a:solidFill>
              <a:latin typeface="仿宋" panose="02010609060101010101" charset="-122"/>
              <a:ea typeface="仿宋" panose="02010609060101010101" charset="-122"/>
              <a:cs typeface="仿宋" panose="02010609060101010101" charset="-122"/>
              <a:sym typeface="FZHei-B01S" panose="02010601030101010101" pitchFamily="2" charset="-122"/>
            </a:endParaRPr>
          </a:p>
        </p:txBody>
      </p:sp>
      <p:sp>
        <p:nvSpPr>
          <p:cNvPr id="15" name="矩形 22"/>
          <p:cNvSpPr txBox="1"/>
          <p:nvPr/>
        </p:nvSpPr>
        <p:spPr>
          <a:xfrm>
            <a:off x="508406" y="1315272"/>
            <a:ext cx="5703570" cy="706755"/>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pPr algn="ctr"/>
            <a:r>
              <a:rPr lang="zh-CN" altLang="en-US" sz="40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全球集成电路产业现状</a:t>
            </a:r>
            <a:endParaRPr lang="zh-CN" altLang="en-US" sz="40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6" name="图片 1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2">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4505129"/>
            <a:ext cx="12203059" cy="2350371"/>
            <a:chOff x="2" y="3577031"/>
            <a:chExt cx="12203059" cy="3278469"/>
          </a:xfrm>
        </p:grpSpPr>
        <p:sp>
          <p:nvSpPr>
            <p:cNvPr id="4" name="任意多边形: 形状 32"/>
            <p:cNvSpPr/>
            <p:nvPr/>
          </p:nvSpPr>
          <p:spPr bwMode="auto">
            <a:xfrm>
              <a:off x="2" y="4091604"/>
              <a:ext cx="4392654" cy="2763895"/>
            </a:xfrm>
            <a:custGeom>
              <a:avLst/>
              <a:gdLst>
                <a:gd name="connsiteX0" fmla="*/ 734800 w 2671913"/>
                <a:gd name="connsiteY0" fmla="*/ 173 h 1732232"/>
                <a:gd name="connsiteX1" fmla="*/ 1905760 w 2671913"/>
                <a:gd name="connsiteY1" fmla="*/ 927976 h 1732232"/>
                <a:gd name="connsiteX2" fmla="*/ 2658162 w 2671913"/>
                <a:gd name="connsiteY2" fmla="*/ 1723008 h 1732232"/>
                <a:gd name="connsiteX3" fmla="*/ 2671913 w 2671913"/>
                <a:gd name="connsiteY3" fmla="*/ 1732232 h 1732232"/>
                <a:gd name="connsiteX4" fmla="*/ 0 w 2671913"/>
                <a:gd name="connsiteY4" fmla="*/ 1732232 h 1732232"/>
                <a:gd name="connsiteX5" fmla="*/ 0 w 2671913"/>
                <a:gd name="connsiteY5" fmla="*/ 264113 h 1732232"/>
                <a:gd name="connsiteX6" fmla="*/ 26610 w 2671913"/>
                <a:gd name="connsiteY6" fmla="*/ 241096 h 1732232"/>
                <a:gd name="connsiteX7" fmla="*/ 577515 w 2671913"/>
                <a:gd name="connsiteY7" fmla="*/ 10911 h 1732232"/>
                <a:gd name="connsiteX8" fmla="*/ 631334 w 2671913"/>
                <a:gd name="connsiteY8" fmla="*/ 8764 h 1732232"/>
                <a:gd name="connsiteX9" fmla="*/ 734800 w 2671913"/>
                <a:gd name="connsiteY9" fmla="*/ 173 h 173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913" h="1732232">
                  <a:moveTo>
                    <a:pt x="734800" y="173"/>
                  </a:moveTo>
                  <a:cubicBezTo>
                    <a:pt x="933795" y="5005"/>
                    <a:pt x="1395559" y="116148"/>
                    <a:pt x="1905760" y="927976"/>
                  </a:cubicBezTo>
                  <a:cubicBezTo>
                    <a:pt x="1905760" y="927976"/>
                    <a:pt x="2373848" y="1513356"/>
                    <a:pt x="2658162" y="1723008"/>
                  </a:cubicBezTo>
                  <a:lnTo>
                    <a:pt x="2671913" y="1732232"/>
                  </a:lnTo>
                  <a:lnTo>
                    <a:pt x="0" y="1732232"/>
                  </a:lnTo>
                  <a:lnTo>
                    <a:pt x="0" y="264113"/>
                  </a:lnTo>
                  <a:lnTo>
                    <a:pt x="26610" y="241096"/>
                  </a:lnTo>
                  <a:cubicBezTo>
                    <a:pt x="136034" y="152692"/>
                    <a:pt x="328604" y="31046"/>
                    <a:pt x="577515" y="10911"/>
                  </a:cubicBezTo>
                  <a:cubicBezTo>
                    <a:pt x="596890" y="10911"/>
                    <a:pt x="614112" y="8764"/>
                    <a:pt x="631334" y="8764"/>
                  </a:cubicBezTo>
                  <a:cubicBezTo>
                    <a:pt x="631334" y="8764"/>
                    <a:pt x="668469" y="-1438"/>
                    <a:pt x="734800" y="173"/>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 name="任意多边形: 形状 35"/>
            <p:cNvSpPr/>
            <p:nvPr/>
          </p:nvSpPr>
          <p:spPr bwMode="auto">
            <a:xfrm>
              <a:off x="7051580" y="3577031"/>
              <a:ext cx="5151481" cy="3278469"/>
            </a:xfrm>
            <a:custGeom>
              <a:avLst/>
              <a:gdLst>
                <a:gd name="connsiteX0" fmla="*/ 5151481 w 5151481"/>
                <a:gd name="connsiteY0" fmla="*/ 0 h 3443866"/>
                <a:gd name="connsiteX1" fmla="*/ 5151481 w 5151481"/>
                <a:gd name="connsiteY1" fmla="*/ 3443866 h 3443866"/>
                <a:gd name="connsiteX2" fmla="*/ 0 w 5151481"/>
                <a:gd name="connsiteY2" fmla="*/ 3443866 h 3443866"/>
                <a:gd name="connsiteX3" fmla="*/ 68505 w 5151481"/>
                <a:gd name="connsiteY3" fmla="*/ 3409693 h 3443866"/>
                <a:gd name="connsiteX4" fmla="*/ 1134718 w 5151481"/>
                <a:gd name="connsiteY4" fmla="*/ 2657350 h 3443866"/>
                <a:gd name="connsiteX5" fmla="*/ 3724809 w 5151481"/>
                <a:gd name="connsiteY5" fmla="*/ 569349 h 3443866"/>
                <a:gd name="connsiteX6" fmla="*/ 5070913 w 5151481"/>
                <a:gd name="connsiteY6" fmla="*/ 13881 h 344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481" h="3443866">
                  <a:moveTo>
                    <a:pt x="5151481" y="0"/>
                  </a:moveTo>
                  <a:lnTo>
                    <a:pt x="5151481" y="3443866"/>
                  </a:lnTo>
                  <a:lnTo>
                    <a:pt x="0" y="3443866"/>
                  </a:lnTo>
                  <a:lnTo>
                    <a:pt x="68505" y="3409693"/>
                  </a:lnTo>
                  <a:cubicBezTo>
                    <a:pt x="336371" y="3270474"/>
                    <a:pt x="763188" y="3017350"/>
                    <a:pt x="1134718" y="2657350"/>
                  </a:cubicBezTo>
                  <a:cubicBezTo>
                    <a:pt x="1134718" y="2657350"/>
                    <a:pt x="2564221" y="1073350"/>
                    <a:pt x="3724809" y="569349"/>
                  </a:cubicBezTo>
                  <a:cubicBezTo>
                    <a:pt x="4450176" y="254350"/>
                    <a:pt x="4766420" y="85600"/>
                    <a:pt x="5070913" y="1388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6" name="矩形 5"/>
          <p:cNvSpPr/>
          <p:nvPr/>
        </p:nvSpPr>
        <p:spPr>
          <a:xfrm>
            <a:off x="905948" y="780394"/>
            <a:ext cx="10489324" cy="5297212"/>
          </a:xfrm>
          <a:prstGeom prst="rect">
            <a:avLst/>
          </a:prstGeom>
          <a:solidFill>
            <a:schemeClr val="bg1"/>
          </a:solidFill>
          <a:ln>
            <a:noFill/>
          </a:ln>
          <a:effectLst>
            <a:outerShdw blurRad="571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7" name="组合 6"/>
          <p:cNvGrpSpPr/>
          <p:nvPr/>
        </p:nvGrpSpPr>
        <p:grpSpPr>
          <a:xfrm>
            <a:off x="1812189" y="2240885"/>
            <a:ext cx="3910485" cy="2571465"/>
            <a:chOff x="1042515" y="1905506"/>
            <a:chExt cx="3910485" cy="2571465"/>
          </a:xfrm>
        </p:grpSpPr>
        <p:cxnSp>
          <p:nvCxnSpPr>
            <p:cNvPr id="9" name="直接连接符 8"/>
            <p:cNvCxnSpPr/>
            <p:nvPr/>
          </p:nvCxnSpPr>
          <p:spPr>
            <a:xfrm>
              <a:off x="1042515" y="1905506"/>
              <a:ext cx="272176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24"/>
            <p:cNvCxnSpPr/>
            <p:nvPr/>
          </p:nvCxnSpPr>
          <p:spPr>
            <a:xfrm>
              <a:off x="1042515" y="4476971"/>
              <a:ext cx="39104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 name="添加标题"/>
          <p:cNvSpPr/>
          <p:nvPr/>
        </p:nvSpPr>
        <p:spPr>
          <a:xfrm>
            <a:off x="5997644" y="1333558"/>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01</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2" name="添加标题"/>
          <p:cNvSpPr/>
          <p:nvPr/>
        </p:nvSpPr>
        <p:spPr>
          <a:xfrm>
            <a:off x="5997644" y="2340539"/>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02</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3" name="添加标题"/>
          <p:cNvSpPr/>
          <p:nvPr/>
        </p:nvSpPr>
        <p:spPr>
          <a:xfrm>
            <a:off x="5997644" y="3457465"/>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03</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4" name="添加标题"/>
          <p:cNvSpPr/>
          <p:nvPr/>
        </p:nvSpPr>
        <p:spPr>
          <a:xfrm>
            <a:off x="5997644" y="4588861"/>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04</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grpSp>
        <p:nvGrpSpPr>
          <p:cNvPr id="15" name="组合 14"/>
          <p:cNvGrpSpPr/>
          <p:nvPr/>
        </p:nvGrpSpPr>
        <p:grpSpPr>
          <a:xfrm>
            <a:off x="7239001" y="1481198"/>
            <a:ext cx="4161791" cy="640189"/>
            <a:chOff x="7299212" y="1619349"/>
            <a:chExt cx="4161791" cy="640189"/>
          </a:xfrm>
        </p:grpSpPr>
        <p:sp>
          <p:nvSpPr>
            <p:cNvPr id="16" name="文本框 15"/>
            <p:cNvSpPr txBox="1"/>
            <p:nvPr/>
          </p:nvSpPr>
          <p:spPr>
            <a:xfrm>
              <a:off x="7299213" y="1619349"/>
              <a:ext cx="416179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1" action="ppaction://hlinksldjump"/>
                </a:rPr>
                <a:t>我国集成电路产业的发展现状</a:t>
              </a:r>
              <a:endPar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 name="文本框 16"/>
            <p:cNvSpPr txBox="1"/>
            <p:nvPr/>
          </p:nvSpPr>
          <p:spPr>
            <a:xfrm>
              <a:off x="7299212" y="2029668"/>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The Development Status of China's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18" name="组合 17"/>
          <p:cNvGrpSpPr/>
          <p:nvPr/>
        </p:nvGrpSpPr>
        <p:grpSpPr>
          <a:xfrm>
            <a:off x="7239001" y="2471155"/>
            <a:ext cx="4161791" cy="640189"/>
            <a:chOff x="7299212" y="2710174"/>
            <a:chExt cx="4161791" cy="640189"/>
          </a:xfrm>
        </p:grpSpPr>
        <p:sp>
          <p:nvSpPr>
            <p:cNvPr id="19" name="文本框 18"/>
            <p:cNvSpPr txBox="1"/>
            <p:nvPr/>
          </p:nvSpPr>
          <p:spPr>
            <a:xfrm>
              <a:off x="7299213" y="2710174"/>
              <a:ext cx="416179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rPr>
                <a:t>我国集成电路面临的机遇挑战</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0" name="文本框 19"/>
            <p:cNvSpPr txBox="1"/>
            <p:nvPr/>
          </p:nvSpPr>
          <p:spPr>
            <a:xfrm>
              <a:off x="7299212" y="3120493"/>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Opportunities and challenges faced by integrated circuits in China</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1" name="组合 20"/>
          <p:cNvGrpSpPr/>
          <p:nvPr/>
        </p:nvGrpSpPr>
        <p:grpSpPr>
          <a:xfrm>
            <a:off x="7239001" y="3633145"/>
            <a:ext cx="4101465" cy="640080"/>
            <a:chOff x="7299212" y="3800999"/>
            <a:chExt cx="4101465" cy="640080"/>
          </a:xfrm>
        </p:grpSpPr>
        <p:sp>
          <p:nvSpPr>
            <p:cNvPr id="22" name="文本框 21"/>
            <p:cNvSpPr txBox="1"/>
            <p:nvPr/>
          </p:nvSpPr>
          <p:spPr>
            <a:xfrm>
              <a:off x="7299213" y="3800999"/>
              <a:ext cx="385572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3" action="ppaction://hlinksldjump"/>
                </a:rPr>
                <a:t>我国集成电路产业发展预测</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3" name="文本框 22"/>
            <p:cNvSpPr txBox="1"/>
            <p:nvPr/>
          </p:nvSpPr>
          <p:spPr>
            <a:xfrm>
              <a:off x="7299212" y="4211209"/>
              <a:ext cx="4101465"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Prediction of the Development of China's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4" name="组合 23"/>
          <p:cNvGrpSpPr/>
          <p:nvPr/>
        </p:nvGrpSpPr>
        <p:grpSpPr>
          <a:xfrm>
            <a:off x="7239001" y="4709715"/>
            <a:ext cx="3978632" cy="640189"/>
            <a:chOff x="7299212" y="4891823"/>
            <a:chExt cx="3978632" cy="640189"/>
          </a:xfrm>
        </p:grpSpPr>
        <p:sp>
          <p:nvSpPr>
            <p:cNvPr id="25" name="文本框 24"/>
            <p:cNvSpPr txBox="1"/>
            <p:nvPr/>
          </p:nvSpPr>
          <p:spPr>
            <a:xfrm>
              <a:off x="7299213" y="4891823"/>
              <a:ext cx="3243580" cy="46037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4" action="ppaction://hlinksldjump"/>
                </a:rPr>
                <a:t>全球集成电路产业现状</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6" name="文本框 25"/>
            <p:cNvSpPr txBox="1"/>
            <p:nvPr/>
          </p:nvSpPr>
          <p:spPr>
            <a:xfrm>
              <a:off x="7299212" y="5302142"/>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Current Status of the Global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7" name="文本框 7"/>
          <p:cNvSpPr txBox="1"/>
          <p:nvPr/>
        </p:nvSpPr>
        <p:spPr>
          <a:xfrm>
            <a:off x="1703345" y="2679571"/>
            <a:ext cx="4392655" cy="156966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目录 </a:t>
            </a:r>
            <a:endParaRPr lang="en-US" altLang="zh-CN"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spc="600" dirty="0">
                <a:solidFill>
                  <a:schemeClr val="accent1"/>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CONTENT</a:t>
            </a:r>
            <a:endParaRPr kumimoji="0" lang="zh-CN" altLang="en-US" sz="4800" b="1" u="none" strike="noStrike" kern="1200" cap="none" spc="600" normalizeH="0" baseline="0" noProof="0" dirty="0">
              <a:ln>
                <a:noFill/>
              </a:ln>
              <a:solidFill>
                <a:schemeClr val="accent1"/>
              </a:solidFill>
              <a:effectLst>
                <a:outerShdw blurRad="63500" sx="102000" sy="102000" algn="ctr" rotWithShape="0">
                  <a:schemeClr val="bg1">
                    <a:alpha val="20000"/>
                  </a:schemeClr>
                </a:outerShdw>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ppt_x</p:attrName>
                                        </p:attrNameLst>
                                      </p:cBhvr>
                                      <p:tavLst>
                                        <p:tav tm="0">
                                          <p:val>
                                            <p:strVal val="#ppt_x-#ppt_w*1.125000"/>
                                          </p:val>
                                        </p:tav>
                                        <p:tav tm="100000">
                                          <p:val>
                                            <p:strVal val="#ppt_x"/>
                                          </p:val>
                                        </p:tav>
                                      </p:tavLst>
                                    </p:anim>
                                    <p:animEffect transition="in" filter="wipe(right)">
                                      <p:cBhvr>
                                        <p:cTn id="28" dur="500"/>
                                        <p:tgtEl>
                                          <p:spTgt spid="15"/>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p:tgtEl>
                                          <p:spTgt spid="18"/>
                                        </p:tgtEl>
                                        <p:attrNameLst>
                                          <p:attrName>ppt_x</p:attrName>
                                        </p:attrNameLst>
                                      </p:cBhvr>
                                      <p:tavLst>
                                        <p:tav tm="0">
                                          <p:val>
                                            <p:strVal val="#ppt_x-#ppt_w*1.125000"/>
                                          </p:val>
                                        </p:tav>
                                        <p:tav tm="100000">
                                          <p:val>
                                            <p:strVal val="#ppt_x"/>
                                          </p:val>
                                        </p:tav>
                                      </p:tavLst>
                                    </p:anim>
                                    <p:animEffect transition="in" filter="wipe(right)">
                                      <p:cBhvr>
                                        <p:cTn id="33" dur="500"/>
                                        <p:tgtEl>
                                          <p:spTgt spid="18"/>
                                        </p:tgtEl>
                                      </p:cBhvr>
                                    </p:animEffect>
                                  </p:childTnLst>
                                </p:cTn>
                              </p:par>
                            </p:childTnLst>
                          </p:cTn>
                        </p:par>
                        <p:par>
                          <p:cTn id="34" fill="hold">
                            <p:stCondLst>
                              <p:cond delay="3000"/>
                            </p:stCondLst>
                            <p:childTnLst>
                              <p:par>
                                <p:cTn id="35" presetID="12" presetClass="entr" presetSubtype="8"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right)">
                                      <p:cBhvr>
                                        <p:cTn id="38" dur="500"/>
                                        <p:tgtEl>
                                          <p:spTgt spid="21"/>
                                        </p:tgtEl>
                                      </p:cBhvr>
                                    </p:animEffect>
                                  </p:childTnLst>
                                </p:cTn>
                              </p:par>
                            </p:childTnLst>
                          </p:cTn>
                        </p:par>
                        <p:par>
                          <p:cTn id="39" fill="hold">
                            <p:stCondLst>
                              <p:cond delay="3500"/>
                            </p:stCondLst>
                            <p:childTnLst>
                              <p:par>
                                <p:cTn id="40" presetID="12" presetClass="entr" presetSubtype="8"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p:tgtEl>
                                          <p:spTgt spid="24"/>
                                        </p:tgtEl>
                                        <p:attrNameLst>
                                          <p:attrName>ppt_x</p:attrName>
                                        </p:attrNameLst>
                                      </p:cBhvr>
                                      <p:tavLst>
                                        <p:tav tm="0">
                                          <p:val>
                                            <p:strVal val="#ppt_x-#ppt_w*1.125000"/>
                                          </p:val>
                                        </p:tav>
                                        <p:tav tm="100000">
                                          <p:val>
                                            <p:strVal val="#ppt_x"/>
                                          </p:val>
                                        </p:tav>
                                      </p:tavLst>
                                    </p:anim>
                                    <p:animEffect transition="in" filter="wipe(right)">
                                      <p:cBhvr>
                                        <p:cTn id="43" dur="500"/>
                                        <p:tgtEl>
                                          <p:spTgt spid="24"/>
                                        </p:tgtEl>
                                      </p:cBhvr>
                                    </p:animEffect>
                                  </p:childTnLst>
                                </p:cTn>
                              </p:par>
                            </p:childTnLst>
                          </p:cTn>
                        </p:par>
                        <p:par>
                          <p:cTn id="44" fill="hold">
                            <p:stCondLst>
                              <p:cond delay="4000"/>
                            </p:stCondLst>
                            <p:childTnLst>
                              <p:par>
                                <p:cTn id="45" presetID="12" presetClass="entr" presetSubtype="1"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p:tgtEl>
                                          <p:spTgt spid="27"/>
                                        </p:tgtEl>
                                        <p:attrNameLst>
                                          <p:attrName>ppt_y</p:attrName>
                                        </p:attrNameLst>
                                      </p:cBhvr>
                                      <p:tavLst>
                                        <p:tav tm="0">
                                          <p:val>
                                            <p:strVal val="#ppt_y-#ppt_h*1.125000"/>
                                          </p:val>
                                        </p:tav>
                                        <p:tav tm="100000">
                                          <p:val>
                                            <p:strVal val="#ppt_y"/>
                                          </p:val>
                                        </p:tav>
                                      </p:tavLst>
                                    </p:anim>
                                    <p:animEffect transition="in" filter="wipe(down)">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8"/>
          <p:cNvSpPr/>
          <p:nvPr/>
        </p:nvSpPr>
        <p:spPr bwMode="auto">
          <a:xfrm>
            <a:off x="4850484" y="1905000"/>
            <a:ext cx="2491032" cy="3906491"/>
          </a:xfrm>
          <a:custGeom>
            <a:avLst/>
            <a:gdLst>
              <a:gd name="connsiteX0" fmla="*/ 1582439 w 4514490"/>
              <a:gd name="connsiteY0" fmla="*/ 6884144 h 7406432"/>
              <a:gd name="connsiteX1" fmla="*/ 2930473 w 4514490"/>
              <a:gd name="connsiteY1" fmla="*/ 6884144 h 7406432"/>
              <a:gd name="connsiteX2" fmla="*/ 3021631 w 4514490"/>
              <a:gd name="connsiteY2" fmla="*/ 6975458 h 7406432"/>
              <a:gd name="connsiteX3" fmla="*/ 3021631 w 4514490"/>
              <a:gd name="connsiteY3" fmla="*/ 6990677 h 7406432"/>
              <a:gd name="connsiteX4" fmla="*/ 2947047 w 4514490"/>
              <a:gd name="connsiteY4" fmla="*/ 7079916 h 7406432"/>
              <a:gd name="connsiteX5" fmla="*/ 2657690 w 4514490"/>
              <a:gd name="connsiteY5" fmla="*/ 7184373 h 7406432"/>
              <a:gd name="connsiteX6" fmla="*/ 2256456 w 4514490"/>
              <a:gd name="connsiteY6" fmla="*/ 7406432 h 7406432"/>
              <a:gd name="connsiteX7" fmla="*/ 1854532 w 4514490"/>
              <a:gd name="connsiteY7" fmla="*/ 7184373 h 7406432"/>
              <a:gd name="connsiteX8" fmla="*/ 1565865 w 4514490"/>
              <a:gd name="connsiteY8" fmla="*/ 7079916 h 7406432"/>
              <a:gd name="connsiteX9" fmla="*/ 1491281 w 4514490"/>
              <a:gd name="connsiteY9" fmla="*/ 6990677 h 7406432"/>
              <a:gd name="connsiteX10" fmla="*/ 1491281 w 4514490"/>
              <a:gd name="connsiteY10" fmla="*/ 6975458 h 7406432"/>
              <a:gd name="connsiteX11" fmla="*/ 1582439 w 4514490"/>
              <a:gd name="connsiteY11" fmla="*/ 6884144 h 7406432"/>
              <a:gd name="connsiteX12" fmla="*/ 1514407 w 4514490"/>
              <a:gd name="connsiteY12" fmla="*/ 6515844 h 7406432"/>
              <a:gd name="connsiteX13" fmla="*/ 3000783 w 4514490"/>
              <a:gd name="connsiteY13" fmla="*/ 6515844 h 7406432"/>
              <a:gd name="connsiteX14" fmla="*/ 3105769 w 4514490"/>
              <a:gd name="connsiteY14" fmla="*/ 6621447 h 7406432"/>
              <a:gd name="connsiteX15" fmla="*/ 3105769 w 4514490"/>
              <a:gd name="connsiteY15" fmla="*/ 6649056 h 7406432"/>
              <a:gd name="connsiteX16" fmla="*/ 3000783 w 4514490"/>
              <a:gd name="connsiteY16" fmla="*/ 6753969 h 7406432"/>
              <a:gd name="connsiteX17" fmla="*/ 1514407 w 4514490"/>
              <a:gd name="connsiteY17" fmla="*/ 6753969 h 7406432"/>
              <a:gd name="connsiteX18" fmla="*/ 1408731 w 4514490"/>
              <a:gd name="connsiteY18" fmla="*/ 6649056 h 7406432"/>
              <a:gd name="connsiteX19" fmla="*/ 1408731 w 4514490"/>
              <a:gd name="connsiteY19" fmla="*/ 6621447 h 7406432"/>
              <a:gd name="connsiteX20" fmla="*/ 1514407 w 4514490"/>
              <a:gd name="connsiteY20" fmla="*/ 6515844 h 7406432"/>
              <a:gd name="connsiteX21" fmla="*/ 1433473 w 4514490"/>
              <a:gd name="connsiteY21" fmla="*/ 6172944 h 7406432"/>
              <a:gd name="connsiteX22" fmla="*/ 3079438 w 4514490"/>
              <a:gd name="connsiteY22" fmla="*/ 6172944 h 7406432"/>
              <a:gd name="connsiteX23" fmla="*/ 3189906 w 4514490"/>
              <a:gd name="connsiteY23" fmla="*/ 6283379 h 7406432"/>
              <a:gd name="connsiteX24" fmla="*/ 3189906 w 4514490"/>
              <a:gd name="connsiteY24" fmla="*/ 6300634 h 7406432"/>
              <a:gd name="connsiteX25" fmla="*/ 3079438 w 4514490"/>
              <a:gd name="connsiteY25" fmla="*/ 6411069 h 7406432"/>
              <a:gd name="connsiteX26" fmla="*/ 1433473 w 4514490"/>
              <a:gd name="connsiteY26" fmla="*/ 6411069 h 7406432"/>
              <a:gd name="connsiteX27" fmla="*/ 1323006 w 4514490"/>
              <a:gd name="connsiteY27" fmla="*/ 6300634 h 7406432"/>
              <a:gd name="connsiteX28" fmla="*/ 1323006 w 4514490"/>
              <a:gd name="connsiteY28" fmla="*/ 6283379 h 7406432"/>
              <a:gd name="connsiteX29" fmla="*/ 1433473 w 4514490"/>
              <a:gd name="connsiteY29" fmla="*/ 6172944 h 7406432"/>
              <a:gd name="connsiteX30" fmla="*/ 2263083 w 4514490"/>
              <a:gd name="connsiteY30" fmla="*/ 12 h 7406432"/>
              <a:gd name="connsiteX31" fmla="*/ 4503946 w 4514490"/>
              <a:gd name="connsiteY31" fmla="*/ 2154727 h 7406432"/>
              <a:gd name="connsiteX32" fmla="*/ 3504570 w 4514490"/>
              <a:gd name="connsiteY32" fmla="*/ 4596660 h 7406432"/>
              <a:gd name="connsiteX33" fmla="*/ 3201374 w 4514490"/>
              <a:gd name="connsiteY33" fmla="*/ 5948840 h 7406432"/>
              <a:gd name="connsiteX34" fmla="*/ 3057027 w 4514490"/>
              <a:gd name="connsiteY34" fmla="*/ 6058644 h 7406432"/>
              <a:gd name="connsiteX35" fmla="*/ 2257250 w 4514490"/>
              <a:gd name="connsiteY35" fmla="*/ 6058644 h 7406432"/>
              <a:gd name="connsiteX36" fmla="*/ 1457473 w 4514490"/>
              <a:gd name="connsiteY36" fmla="*/ 6058644 h 7406432"/>
              <a:gd name="connsiteX37" fmla="*/ 1312436 w 4514490"/>
              <a:gd name="connsiteY37" fmla="*/ 5948840 h 7406432"/>
              <a:gd name="connsiteX38" fmla="*/ 1009930 w 4514490"/>
              <a:gd name="connsiteY38" fmla="*/ 4596660 h 7406432"/>
              <a:gd name="connsiteX39" fmla="*/ 10554 w 4514490"/>
              <a:gd name="connsiteY39" fmla="*/ 2154727 h 7406432"/>
              <a:gd name="connsiteX40" fmla="*/ 2251417 w 4514490"/>
              <a:gd name="connsiteY40" fmla="*/ 12 h 7406432"/>
              <a:gd name="connsiteX41" fmla="*/ 2257250 w 4514490"/>
              <a:gd name="connsiteY41" fmla="*/ 80 h 7406432"/>
              <a:gd name="connsiteX42" fmla="*/ 2263083 w 4514490"/>
              <a:gd name="connsiteY42" fmla="*/ 12 h 740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14490" h="7406432">
                <a:moveTo>
                  <a:pt x="1582439" y="6884144"/>
                </a:moveTo>
                <a:cubicBezTo>
                  <a:pt x="1582439" y="6884144"/>
                  <a:pt x="1582439" y="6884144"/>
                  <a:pt x="2930473" y="6884144"/>
                </a:cubicBezTo>
                <a:cubicBezTo>
                  <a:pt x="2980886" y="6884144"/>
                  <a:pt x="3021631" y="6925650"/>
                  <a:pt x="3021631" y="6975458"/>
                </a:cubicBezTo>
                <a:cubicBezTo>
                  <a:pt x="3021631" y="6975458"/>
                  <a:pt x="3021631" y="6975458"/>
                  <a:pt x="3021631" y="6990677"/>
                </a:cubicBezTo>
                <a:cubicBezTo>
                  <a:pt x="3021631" y="7034950"/>
                  <a:pt x="2983648" y="7055012"/>
                  <a:pt x="2947047" y="7079916"/>
                </a:cubicBezTo>
                <a:cubicBezTo>
                  <a:pt x="2873154" y="7123497"/>
                  <a:pt x="2773709" y="7159469"/>
                  <a:pt x="2657690" y="7184373"/>
                </a:cubicBezTo>
                <a:cubicBezTo>
                  <a:pt x="2640425" y="7308892"/>
                  <a:pt x="2467086" y="7406432"/>
                  <a:pt x="2256456" y="7406432"/>
                </a:cubicBezTo>
                <a:cubicBezTo>
                  <a:pt x="2045135" y="7406432"/>
                  <a:pt x="1872487" y="7308892"/>
                  <a:pt x="1854532" y="7184373"/>
                </a:cubicBezTo>
                <a:cubicBezTo>
                  <a:pt x="1739203" y="7159469"/>
                  <a:pt x="1639758" y="7123497"/>
                  <a:pt x="1565865" y="7079916"/>
                </a:cubicBezTo>
                <a:cubicBezTo>
                  <a:pt x="1531335" y="7058471"/>
                  <a:pt x="1491281" y="7034950"/>
                  <a:pt x="1491281" y="6990677"/>
                </a:cubicBezTo>
                <a:cubicBezTo>
                  <a:pt x="1491281" y="6990677"/>
                  <a:pt x="1491281" y="6990677"/>
                  <a:pt x="1491281" y="6975458"/>
                </a:cubicBezTo>
                <a:cubicBezTo>
                  <a:pt x="1491281" y="6925650"/>
                  <a:pt x="1532026" y="6884144"/>
                  <a:pt x="1582439" y="6884144"/>
                </a:cubicBezTo>
                <a:close/>
                <a:moveTo>
                  <a:pt x="1514407" y="6515844"/>
                </a:moveTo>
                <a:cubicBezTo>
                  <a:pt x="3000783" y="6515844"/>
                  <a:pt x="3000783" y="6515844"/>
                  <a:pt x="3000783" y="6515844"/>
                </a:cubicBezTo>
                <a:cubicBezTo>
                  <a:pt x="3058802" y="6515844"/>
                  <a:pt x="3105769" y="6563469"/>
                  <a:pt x="3105769" y="6621447"/>
                </a:cubicBezTo>
                <a:cubicBezTo>
                  <a:pt x="3105769" y="6649056"/>
                  <a:pt x="3105769" y="6649056"/>
                  <a:pt x="3105769" y="6649056"/>
                </a:cubicBezTo>
                <a:cubicBezTo>
                  <a:pt x="3105769" y="6707034"/>
                  <a:pt x="3058802" y="6753969"/>
                  <a:pt x="3000783" y="6753969"/>
                </a:cubicBezTo>
                <a:cubicBezTo>
                  <a:pt x="1514407" y="6753969"/>
                  <a:pt x="1514407" y="6753969"/>
                  <a:pt x="1514407" y="6753969"/>
                </a:cubicBezTo>
                <a:cubicBezTo>
                  <a:pt x="1456389" y="6753969"/>
                  <a:pt x="1408731" y="6707034"/>
                  <a:pt x="1408731" y="6649056"/>
                </a:cubicBezTo>
                <a:cubicBezTo>
                  <a:pt x="1408731" y="6621447"/>
                  <a:pt x="1408731" y="6621447"/>
                  <a:pt x="1408731" y="6621447"/>
                </a:cubicBezTo>
                <a:cubicBezTo>
                  <a:pt x="1408731" y="6563469"/>
                  <a:pt x="1456389" y="6515844"/>
                  <a:pt x="1514407" y="6515844"/>
                </a:cubicBezTo>
                <a:close/>
                <a:moveTo>
                  <a:pt x="1433473" y="6172944"/>
                </a:moveTo>
                <a:cubicBezTo>
                  <a:pt x="3079438" y="6172944"/>
                  <a:pt x="3079438" y="6172944"/>
                  <a:pt x="3079438" y="6172944"/>
                </a:cubicBezTo>
                <a:cubicBezTo>
                  <a:pt x="3140196" y="6172944"/>
                  <a:pt x="3189906" y="6222640"/>
                  <a:pt x="3189906" y="6283379"/>
                </a:cubicBezTo>
                <a:cubicBezTo>
                  <a:pt x="3189906" y="6300634"/>
                  <a:pt x="3189906" y="6300634"/>
                  <a:pt x="3189906" y="6300634"/>
                </a:cubicBezTo>
                <a:cubicBezTo>
                  <a:pt x="3189906" y="6361373"/>
                  <a:pt x="3140196" y="6411069"/>
                  <a:pt x="3079438" y="6411069"/>
                </a:cubicBezTo>
                <a:cubicBezTo>
                  <a:pt x="1433473" y="6411069"/>
                  <a:pt x="1433473" y="6411069"/>
                  <a:pt x="1433473" y="6411069"/>
                </a:cubicBezTo>
                <a:cubicBezTo>
                  <a:pt x="1372716" y="6411069"/>
                  <a:pt x="1323006" y="6361373"/>
                  <a:pt x="1323006" y="6300634"/>
                </a:cubicBezTo>
                <a:cubicBezTo>
                  <a:pt x="1323006" y="6283379"/>
                  <a:pt x="1323006" y="6283379"/>
                  <a:pt x="1323006" y="6283379"/>
                </a:cubicBezTo>
                <a:cubicBezTo>
                  <a:pt x="1323006" y="6222640"/>
                  <a:pt x="1372716" y="6172944"/>
                  <a:pt x="1433473" y="6172944"/>
                </a:cubicBezTo>
                <a:close/>
                <a:moveTo>
                  <a:pt x="2263083" y="12"/>
                </a:moveTo>
                <a:cubicBezTo>
                  <a:pt x="2382428" y="-659"/>
                  <a:pt x="4295196" y="21920"/>
                  <a:pt x="4503946" y="2154727"/>
                </a:cubicBezTo>
                <a:cubicBezTo>
                  <a:pt x="4607544" y="3218239"/>
                  <a:pt x="3923797" y="3686460"/>
                  <a:pt x="3504570" y="4596660"/>
                </a:cubicBezTo>
                <a:cubicBezTo>
                  <a:pt x="3347101" y="4938504"/>
                  <a:pt x="3201374" y="5948840"/>
                  <a:pt x="3201374" y="5948840"/>
                </a:cubicBezTo>
                <a:cubicBezTo>
                  <a:pt x="3184798" y="6013065"/>
                  <a:pt x="3125402" y="6058644"/>
                  <a:pt x="3057027" y="6058644"/>
                </a:cubicBezTo>
                <a:cubicBezTo>
                  <a:pt x="3057027" y="6058644"/>
                  <a:pt x="3057027" y="6058644"/>
                  <a:pt x="2257250" y="6058644"/>
                </a:cubicBezTo>
                <a:cubicBezTo>
                  <a:pt x="2257250" y="6058644"/>
                  <a:pt x="2257250" y="6058644"/>
                  <a:pt x="1457473" y="6058644"/>
                </a:cubicBezTo>
                <a:cubicBezTo>
                  <a:pt x="1389098" y="6058644"/>
                  <a:pt x="1329012" y="6013065"/>
                  <a:pt x="1312436" y="5948840"/>
                </a:cubicBezTo>
                <a:cubicBezTo>
                  <a:pt x="1312436" y="5948840"/>
                  <a:pt x="1167399" y="4938504"/>
                  <a:pt x="1009930" y="4596660"/>
                </a:cubicBezTo>
                <a:cubicBezTo>
                  <a:pt x="590012" y="3686460"/>
                  <a:pt x="-93044" y="3218239"/>
                  <a:pt x="10554" y="2154727"/>
                </a:cubicBezTo>
                <a:cubicBezTo>
                  <a:pt x="219304" y="21920"/>
                  <a:pt x="2132072" y="-659"/>
                  <a:pt x="2251417" y="12"/>
                </a:cubicBezTo>
                <a:cubicBezTo>
                  <a:pt x="2255266" y="34"/>
                  <a:pt x="2257250" y="80"/>
                  <a:pt x="2257250" y="80"/>
                </a:cubicBezTo>
                <a:cubicBezTo>
                  <a:pt x="2257250" y="80"/>
                  <a:pt x="2259234" y="34"/>
                  <a:pt x="2263083" y="12"/>
                </a:cubicBezTo>
                <a:close/>
              </a:path>
            </a:pathLst>
          </a:custGeom>
          <a:solidFill>
            <a:schemeClr val="accent1"/>
          </a:solidFill>
          <a:ln>
            <a:noFill/>
          </a:ln>
        </p:spPr>
        <p:txBody>
          <a:bodyPr vert="horz" wrap="square" lIns="45720" tIns="22860" rIns="45720" bIns="22860" numCol="1" anchor="t" anchorCtr="0" compatLnSpc="1">
            <a:noAutofit/>
          </a:bodyPr>
          <a:lstStyle/>
          <a:p>
            <a:endParaRPr lang="en-US" sz="900">
              <a:solidFill>
                <a:schemeClr val="bg1"/>
              </a:solidFill>
            </a:endParaRPr>
          </a:p>
        </p:txBody>
      </p:sp>
      <p:grpSp>
        <p:nvGrpSpPr>
          <p:cNvPr id="15" name="Group 31"/>
          <p:cNvGrpSpPr/>
          <p:nvPr/>
        </p:nvGrpSpPr>
        <p:grpSpPr>
          <a:xfrm>
            <a:off x="8455181" y="2357056"/>
            <a:ext cx="618149" cy="618149"/>
            <a:chOff x="16524652" y="4282597"/>
            <a:chExt cx="1236298" cy="1236298"/>
          </a:xfrm>
        </p:grpSpPr>
        <p:sp>
          <p:nvSpPr>
            <p:cNvPr id="16" name="Oval 14"/>
            <p:cNvSpPr/>
            <p:nvPr/>
          </p:nvSpPr>
          <p:spPr>
            <a:xfrm>
              <a:off x="16524652" y="4282597"/>
              <a:ext cx="1236298" cy="1236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Source Han Sans CN" panose="020B0400000000000000" pitchFamily="34" charset="-128"/>
                <a:ea typeface="Source Han Sans CN" panose="020B0400000000000000" pitchFamily="34" charset="-128"/>
              </a:endParaRPr>
            </a:p>
          </p:txBody>
        </p:sp>
        <p:sp>
          <p:nvSpPr>
            <p:cNvPr id="17" name="TextBox 16"/>
            <p:cNvSpPr txBox="1"/>
            <p:nvPr/>
          </p:nvSpPr>
          <p:spPr>
            <a:xfrm>
              <a:off x="16658324" y="4577581"/>
              <a:ext cx="968956" cy="646330"/>
            </a:xfrm>
            <a:prstGeom prst="rect">
              <a:avLst/>
            </a:prstGeom>
            <a:noFill/>
          </p:spPr>
          <p:txBody>
            <a:bodyPr wrap="square" lIns="0" tIns="0" rIns="0" bIns="0" rtlCol="0">
              <a:spAutoFit/>
            </a:bodyPr>
            <a:lstStyle/>
            <a:p>
              <a:pPr algn="ctr"/>
              <a:r>
                <a:rPr lang="en-US" sz="2100" cap="all" dirty="0">
                  <a:solidFill>
                    <a:schemeClr val="bg1"/>
                  </a:solidFill>
                  <a:latin typeface="Source Han Sans CN" panose="020B0400000000000000" pitchFamily="34" charset="-128"/>
                  <a:ea typeface="Source Han Sans CN" panose="020B0400000000000000" pitchFamily="34" charset="-128"/>
                  <a:cs typeface="Open Sans Light" panose="020B0306030504020204" pitchFamily="34" charset="0"/>
                </a:rPr>
                <a:t>02</a:t>
              </a:r>
              <a:endParaRPr lang="en-US" sz="2100" cap="all" dirty="0">
                <a:solidFill>
                  <a:schemeClr val="bg1"/>
                </a:solidFill>
                <a:latin typeface="Source Han Sans CN" panose="020B0400000000000000" pitchFamily="34" charset="-128"/>
                <a:ea typeface="Source Han Sans CN" panose="020B0400000000000000" pitchFamily="34" charset="-128"/>
                <a:cs typeface="Open Sans Light" panose="020B0306030504020204" pitchFamily="34" charset="0"/>
              </a:endParaRPr>
            </a:p>
          </p:txBody>
        </p:sp>
      </p:grpSp>
      <p:grpSp>
        <p:nvGrpSpPr>
          <p:cNvPr id="18" name="Group 34"/>
          <p:cNvGrpSpPr/>
          <p:nvPr/>
        </p:nvGrpSpPr>
        <p:grpSpPr>
          <a:xfrm>
            <a:off x="8455181" y="3909744"/>
            <a:ext cx="618149" cy="618149"/>
            <a:chOff x="16524652" y="4282597"/>
            <a:chExt cx="1236298" cy="1236298"/>
          </a:xfrm>
        </p:grpSpPr>
        <p:sp>
          <p:nvSpPr>
            <p:cNvPr id="19" name="Oval 37"/>
            <p:cNvSpPr/>
            <p:nvPr/>
          </p:nvSpPr>
          <p:spPr>
            <a:xfrm>
              <a:off x="16524652" y="4282597"/>
              <a:ext cx="1236298" cy="1236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Source Han Sans CN" panose="020B0400000000000000" pitchFamily="34" charset="-128"/>
                <a:ea typeface="Source Han Sans CN" panose="020B0400000000000000" pitchFamily="34" charset="-128"/>
              </a:endParaRPr>
            </a:p>
          </p:txBody>
        </p:sp>
        <p:sp>
          <p:nvSpPr>
            <p:cNvPr id="20" name="TextBox 38"/>
            <p:cNvSpPr txBox="1"/>
            <p:nvPr/>
          </p:nvSpPr>
          <p:spPr>
            <a:xfrm>
              <a:off x="16658324" y="4577581"/>
              <a:ext cx="968956" cy="646330"/>
            </a:xfrm>
            <a:prstGeom prst="rect">
              <a:avLst/>
            </a:prstGeom>
            <a:noFill/>
          </p:spPr>
          <p:txBody>
            <a:bodyPr wrap="square" lIns="0" tIns="0" rIns="0" bIns="0" rtlCol="0">
              <a:spAutoFit/>
            </a:bodyPr>
            <a:lstStyle/>
            <a:p>
              <a:pPr algn="ctr"/>
              <a:r>
                <a:rPr lang="en-US" sz="2100" cap="all" dirty="0">
                  <a:solidFill>
                    <a:schemeClr val="bg1"/>
                  </a:solidFill>
                  <a:latin typeface="Source Han Sans CN" panose="020B0400000000000000" pitchFamily="34" charset="-128"/>
                  <a:ea typeface="Source Han Sans CN" panose="020B0400000000000000" pitchFamily="34" charset="-128"/>
                  <a:cs typeface="Open Sans Light" panose="020B0306030504020204" pitchFamily="34" charset="0"/>
                </a:rPr>
                <a:t>04</a:t>
              </a:r>
              <a:endParaRPr lang="en-US" sz="2100" cap="all" dirty="0">
                <a:solidFill>
                  <a:schemeClr val="bg1"/>
                </a:solidFill>
                <a:latin typeface="Source Han Sans CN" panose="020B0400000000000000" pitchFamily="34" charset="-128"/>
                <a:ea typeface="Source Han Sans CN" panose="020B0400000000000000" pitchFamily="34" charset="-128"/>
                <a:cs typeface="Open Sans Light" panose="020B0306030504020204" pitchFamily="34" charset="0"/>
              </a:endParaRPr>
            </a:p>
          </p:txBody>
        </p:sp>
      </p:grpSp>
      <p:grpSp>
        <p:nvGrpSpPr>
          <p:cNvPr id="21" name="Group 40"/>
          <p:cNvGrpSpPr/>
          <p:nvPr/>
        </p:nvGrpSpPr>
        <p:grpSpPr>
          <a:xfrm>
            <a:off x="3118671" y="2357056"/>
            <a:ext cx="618149" cy="618149"/>
            <a:chOff x="16524652" y="4282597"/>
            <a:chExt cx="1236298" cy="1236298"/>
          </a:xfrm>
        </p:grpSpPr>
        <p:sp>
          <p:nvSpPr>
            <p:cNvPr id="22" name="Oval 43"/>
            <p:cNvSpPr/>
            <p:nvPr/>
          </p:nvSpPr>
          <p:spPr>
            <a:xfrm>
              <a:off x="16524652" y="4282597"/>
              <a:ext cx="1236298" cy="1236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Source Han Sans CN" panose="020B0400000000000000" pitchFamily="34" charset="-128"/>
                <a:ea typeface="Source Han Sans CN" panose="020B0400000000000000" pitchFamily="34" charset="-128"/>
              </a:endParaRPr>
            </a:p>
          </p:txBody>
        </p:sp>
        <p:sp>
          <p:nvSpPr>
            <p:cNvPr id="23" name="TextBox 44"/>
            <p:cNvSpPr txBox="1"/>
            <p:nvPr/>
          </p:nvSpPr>
          <p:spPr>
            <a:xfrm>
              <a:off x="16658324" y="4577581"/>
              <a:ext cx="968956" cy="646330"/>
            </a:xfrm>
            <a:prstGeom prst="rect">
              <a:avLst/>
            </a:prstGeom>
            <a:noFill/>
          </p:spPr>
          <p:txBody>
            <a:bodyPr wrap="square" lIns="0" tIns="0" rIns="0" bIns="0" rtlCol="0">
              <a:spAutoFit/>
            </a:bodyPr>
            <a:lstStyle/>
            <a:p>
              <a:pPr algn="ctr"/>
              <a:r>
                <a:rPr lang="en-US" sz="2100" cap="all" dirty="0">
                  <a:solidFill>
                    <a:schemeClr val="bg1"/>
                  </a:solidFill>
                  <a:latin typeface="Source Han Sans CN" panose="020B0400000000000000" pitchFamily="34" charset="-128"/>
                  <a:ea typeface="Source Han Sans CN" panose="020B0400000000000000" pitchFamily="34" charset="-128"/>
                  <a:cs typeface="Open Sans Light" panose="020B0306030504020204" pitchFamily="34" charset="0"/>
                </a:rPr>
                <a:t>01</a:t>
              </a:r>
              <a:endParaRPr lang="en-US" sz="2100" cap="all" dirty="0">
                <a:solidFill>
                  <a:schemeClr val="bg1"/>
                </a:solidFill>
                <a:latin typeface="Source Han Sans CN" panose="020B0400000000000000" pitchFamily="34" charset="-128"/>
                <a:ea typeface="Source Han Sans CN" panose="020B0400000000000000" pitchFamily="34" charset="-128"/>
                <a:cs typeface="Open Sans Light" panose="020B0306030504020204" pitchFamily="34" charset="0"/>
              </a:endParaRPr>
            </a:p>
          </p:txBody>
        </p:sp>
      </p:grpSp>
      <p:grpSp>
        <p:nvGrpSpPr>
          <p:cNvPr id="24" name="Group 46"/>
          <p:cNvGrpSpPr/>
          <p:nvPr/>
        </p:nvGrpSpPr>
        <p:grpSpPr>
          <a:xfrm>
            <a:off x="3118671" y="3909744"/>
            <a:ext cx="618149" cy="618149"/>
            <a:chOff x="16524652" y="4282597"/>
            <a:chExt cx="1236298" cy="1236298"/>
          </a:xfrm>
        </p:grpSpPr>
        <p:sp>
          <p:nvSpPr>
            <p:cNvPr id="25" name="Oval 49"/>
            <p:cNvSpPr/>
            <p:nvPr/>
          </p:nvSpPr>
          <p:spPr>
            <a:xfrm>
              <a:off x="16524652" y="4282597"/>
              <a:ext cx="1236298" cy="1236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Source Han Sans CN" panose="020B0400000000000000" pitchFamily="34" charset="-128"/>
                <a:ea typeface="Source Han Sans CN" panose="020B0400000000000000" pitchFamily="34" charset="-128"/>
              </a:endParaRPr>
            </a:p>
          </p:txBody>
        </p:sp>
        <p:sp>
          <p:nvSpPr>
            <p:cNvPr id="26" name="TextBox 50"/>
            <p:cNvSpPr txBox="1"/>
            <p:nvPr/>
          </p:nvSpPr>
          <p:spPr>
            <a:xfrm>
              <a:off x="16658324" y="4577581"/>
              <a:ext cx="968956" cy="646330"/>
            </a:xfrm>
            <a:prstGeom prst="rect">
              <a:avLst/>
            </a:prstGeom>
            <a:noFill/>
          </p:spPr>
          <p:txBody>
            <a:bodyPr wrap="square" lIns="0" tIns="0" rIns="0" bIns="0" rtlCol="0">
              <a:spAutoFit/>
            </a:bodyPr>
            <a:lstStyle/>
            <a:p>
              <a:pPr algn="ctr"/>
              <a:r>
                <a:rPr lang="en-US" sz="2100" cap="all" dirty="0">
                  <a:solidFill>
                    <a:schemeClr val="bg1"/>
                  </a:solidFill>
                  <a:latin typeface="Source Han Sans CN" panose="020B0400000000000000" pitchFamily="34" charset="-128"/>
                  <a:ea typeface="Source Han Sans CN" panose="020B0400000000000000" pitchFamily="34" charset="-128"/>
                  <a:cs typeface="Open Sans Light" panose="020B0306030504020204" pitchFamily="34" charset="0"/>
                </a:rPr>
                <a:t>03</a:t>
              </a:r>
              <a:endParaRPr lang="en-US" sz="2100" cap="all" dirty="0">
                <a:solidFill>
                  <a:schemeClr val="bg1"/>
                </a:solidFill>
                <a:latin typeface="Source Han Sans CN" panose="020B0400000000000000" pitchFamily="34" charset="-128"/>
                <a:ea typeface="Source Han Sans CN" panose="020B0400000000000000" pitchFamily="34" charset="-128"/>
                <a:cs typeface="Open Sans Light" panose="020B0306030504020204" pitchFamily="34" charset="0"/>
              </a:endParaRPr>
            </a:p>
          </p:txBody>
        </p:sp>
      </p:grpSp>
      <p:sp>
        <p:nvSpPr>
          <p:cNvPr id="27" name="Freeform 54"/>
          <p:cNvSpPr>
            <a:spLocks noEditPoints="1"/>
          </p:cNvSpPr>
          <p:nvPr/>
        </p:nvSpPr>
        <p:spPr bwMode="auto">
          <a:xfrm>
            <a:off x="5877454" y="2303759"/>
            <a:ext cx="437094" cy="426244"/>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lstStyle/>
          <a:p>
            <a:endParaRPr lang="en-US" sz="900">
              <a:solidFill>
                <a:schemeClr val="bg1"/>
              </a:solidFill>
            </a:endParaRPr>
          </a:p>
        </p:txBody>
      </p:sp>
      <p:sp>
        <p:nvSpPr>
          <p:cNvPr id="28" name="TextBox 7"/>
          <p:cNvSpPr txBox="1"/>
          <p:nvPr/>
        </p:nvSpPr>
        <p:spPr>
          <a:xfrm>
            <a:off x="5394958" y="3198167"/>
            <a:ext cx="1402080" cy="460375"/>
          </a:xfrm>
          <a:prstGeom prst="rect">
            <a:avLst/>
          </a:prstGeom>
          <a:noFill/>
        </p:spPr>
        <p:txBody>
          <a:bodyPr wrap="none" rtlCol="0">
            <a:spAutoFit/>
          </a:bodyPr>
          <a:lstStyle/>
          <a:p>
            <a:pPr algn="ctr"/>
            <a:r>
              <a:rPr lang="zh-CN" altLang="en-US" sz="2400" dirty="0">
                <a:solidFill>
                  <a:schemeClr val="bg1"/>
                </a:solidFill>
                <a:latin typeface="思源黑体 CN Normal" panose="020B0400000000000000" pitchFamily="34" charset="-122"/>
                <a:ea typeface="思源黑体 CN Normal" panose="020B0400000000000000" pitchFamily="34" charset="-122"/>
              </a:rPr>
              <a:t>行业龙头</a:t>
            </a:r>
            <a:endParaRPr lang="zh-CN" altLang="en-US" sz="2400" dirty="0">
              <a:solidFill>
                <a:schemeClr val="bg1"/>
              </a:solidFill>
              <a:latin typeface="思源黑体 CN Normal" panose="020B0400000000000000" pitchFamily="34" charset="-122"/>
              <a:ea typeface="思源黑体 CN Normal" panose="020B0400000000000000" pitchFamily="34" charset="-122"/>
            </a:endParaRPr>
          </a:p>
        </p:txBody>
      </p:sp>
      <p:sp>
        <p:nvSpPr>
          <p:cNvPr id="29" name="Google Shape;86;p19"/>
          <p:cNvSpPr txBox="1"/>
          <p:nvPr/>
        </p:nvSpPr>
        <p:spPr>
          <a:xfrm>
            <a:off x="4550395" y="2854891"/>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0" i="0" u="none" strike="noStrike" cap="none">
                <a:solidFill>
                  <a:schemeClr val="bg1"/>
                </a:solidFill>
                <a:latin typeface="Source Han Sans CN" panose="020B0400000000000000" pitchFamily="34" charset="-128"/>
                <a:ea typeface="Source Han Sans CN" panose="020B0400000000000000" pitchFamily="34" charset="-128"/>
                <a:cs typeface="Lato"/>
                <a:sym typeface="Lato"/>
              </a:rPr>
              <a:t>TITLE HERE</a:t>
            </a:r>
            <a:endParaRPr b="0" i="0" u="none" strike="noStrike" cap="none">
              <a:solidFill>
                <a:schemeClr val="bg1"/>
              </a:solidFill>
              <a:latin typeface="Source Han Sans CN" panose="020B0400000000000000" pitchFamily="34" charset="-128"/>
              <a:ea typeface="Source Han Sans CN" panose="020B0400000000000000" pitchFamily="34" charset="-128"/>
              <a:cs typeface="Lato"/>
              <a:sym typeface="Lato"/>
            </a:endParaRPr>
          </a:p>
        </p:txBody>
      </p:sp>
      <p:sp>
        <p:nvSpPr>
          <p:cNvPr id="30" name="Rectangle 29"/>
          <p:cNvSpPr/>
          <p:nvPr/>
        </p:nvSpPr>
        <p:spPr>
          <a:xfrm>
            <a:off x="9312275" y="2504440"/>
            <a:ext cx="2468880" cy="137350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三星电子业务广泛，2017财年，三星营业利润高达500亿美元。三星电子在DRAM和NAND Flash存储市场占据绝对优势；在芯片制造上，率先推出全球领先的10nm工艺。</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31" name="Rectangle 30"/>
          <p:cNvSpPr/>
          <p:nvPr/>
        </p:nvSpPr>
        <p:spPr>
          <a:xfrm>
            <a:off x="9312372" y="2183305"/>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三星电子</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32" name="Rectangle 29"/>
          <p:cNvSpPr/>
          <p:nvPr/>
        </p:nvSpPr>
        <p:spPr>
          <a:xfrm>
            <a:off x="9312372" y="4155501"/>
            <a:ext cx="1930251" cy="239966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高通骁龙系列每一代芯片的问世几乎都会占据热门芯片榜首。高通是移动端处理器与移动通信技术领导厂商，持有大量3G、4G基础必要专利。在未来5G上，高通率先推出5G新空口原型和实验平台。面相未来，高通的领先优势仍将无可撼动。</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33" name="Rectangle 30"/>
          <p:cNvSpPr/>
          <p:nvPr/>
        </p:nvSpPr>
        <p:spPr>
          <a:xfrm>
            <a:off x="9312372" y="3871088"/>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高通</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34" name="Rectangle 29"/>
          <p:cNvSpPr/>
          <p:nvPr/>
        </p:nvSpPr>
        <p:spPr>
          <a:xfrm>
            <a:off x="398780" y="4192270"/>
            <a:ext cx="2425700" cy="1886585"/>
          </a:xfrm>
          <a:prstGeom prst="rect">
            <a:avLst/>
          </a:prstGeom>
        </p:spPr>
        <p:txBody>
          <a:bodyPr wrap="square">
            <a:spAutoFit/>
          </a:bodyPr>
          <a:lstStyle/>
          <a:p>
            <a:pPr lvl="0" algn="r">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SML其唯一产品就是集成电路制造环节最关键、技术含量最高的设备—光刻机。在当前最为先进的EUV光刻机领域，ASML是唯一供应商，处于垄断地位。其EUV光刻机的单台售价达1.1亿欧元/台，尽管公司每年仅卖出数百台产品，营收额高达百亿欧元。</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35" name="Rectangle 30"/>
          <p:cNvSpPr/>
          <p:nvPr/>
        </p:nvSpPr>
        <p:spPr>
          <a:xfrm>
            <a:off x="1372235" y="3870960"/>
            <a:ext cx="1441450" cy="33718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荷兰ASML</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36" name="Rectangle 29"/>
          <p:cNvSpPr/>
          <p:nvPr/>
        </p:nvSpPr>
        <p:spPr>
          <a:xfrm>
            <a:off x="337185" y="2504440"/>
            <a:ext cx="2487295" cy="1373505"/>
          </a:xfrm>
          <a:prstGeom prst="rect">
            <a:avLst/>
          </a:prstGeom>
        </p:spPr>
        <p:txBody>
          <a:bodyPr wrap="square">
            <a:spAutoFit/>
          </a:bodyPr>
          <a:lstStyle/>
          <a:p>
            <a:pPr lvl="0" algn="r">
              <a:lnSpc>
                <a:spcPts val="2000"/>
              </a:lnSpc>
              <a:defRPr/>
            </a:pP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英特尔以CPU芯片蜚誉全球，它是全球计算能力的第一供应者。早在1971年便推出全球第一个微处理器，直接推动了计算机和互联网革命。面相未来，英特尔的地位仍将极其稳固。</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37" name="Rectangle 30"/>
          <p:cNvSpPr/>
          <p:nvPr/>
        </p:nvSpPr>
        <p:spPr>
          <a:xfrm>
            <a:off x="1837690" y="2183130"/>
            <a:ext cx="975995" cy="33718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英特尔</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38" name="Group 37"/>
          <p:cNvGrpSpPr/>
          <p:nvPr/>
        </p:nvGrpSpPr>
        <p:grpSpPr>
          <a:xfrm>
            <a:off x="553148" y="534688"/>
            <a:ext cx="11640226" cy="6323312"/>
            <a:chOff x="553148" y="534688"/>
            <a:chExt cx="11640226" cy="6323312"/>
          </a:xfrm>
        </p:grpSpPr>
        <p:grpSp>
          <p:nvGrpSpPr>
            <p:cNvPr id="39" name="Group 63"/>
            <p:cNvGrpSpPr/>
            <p:nvPr/>
          </p:nvGrpSpPr>
          <p:grpSpPr>
            <a:xfrm>
              <a:off x="553148" y="534688"/>
              <a:ext cx="3786505" cy="547370"/>
              <a:chOff x="9454548" y="259790"/>
              <a:chExt cx="3786505" cy="547370"/>
            </a:xfrm>
            <a:gradFill>
              <a:gsLst>
                <a:gs pos="0">
                  <a:schemeClr val="accent1"/>
                </a:gs>
                <a:gs pos="100000">
                  <a:schemeClr val="accent2"/>
                </a:gs>
              </a:gsLst>
              <a:lin ang="0" scaled="1"/>
            </a:gradFill>
          </p:grpSpPr>
          <p:grpSp>
            <p:nvGrpSpPr>
              <p:cNvPr id="42" name="Group 64"/>
              <p:cNvGrpSpPr/>
              <p:nvPr/>
            </p:nvGrpSpPr>
            <p:grpSpPr>
              <a:xfrm>
                <a:off x="9454548" y="259790"/>
                <a:ext cx="3786505" cy="547370"/>
                <a:chOff x="9454548" y="259790"/>
                <a:chExt cx="3786505" cy="547370"/>
              </a:xfrm>
              <a:grpFill/>
            </p:grpSpPr>
            <p:sp>
              <p:nvSpPr>
                <p:cNvPr id="44" name="Rectangle: Rounded Corners 71"/>
                <p:cNvSpPr/>
                <p:nvPr/>
              </p:nvSpPr>
              <p:spPr>
                <a:xfrm>
                  <a:off x="10005093" y="259790"/>
                  <a:ext cx="323596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5"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3"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0" name="文本框 49"/>
            <p:cNvSpPr txBox="1"/>
            <p:nvPr/>
          </p:nvSpPr>
          <p:spPr>
            <a:xfrm>
              <a:off x="1243267" y="621035"/>
              <a:ext cx="3187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41"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46" name="图片 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3" name="文本框 49"/>
          <p:cNvSpPr txBox="1"/>
          <p:nvPr>
            <p:custDataLst>
              <p:tags r:id="rId2"/>
            </p:custDataLst>
          </p:nvPr>
        </p:nvSpPr>
        <p:spPr>
          <a:xfrm>
            <a:off x="1243330" y="621030"/>
            <a:ext cx="3042285" cy="340995"/>
          </a:xfrm>
          <a:prstGeom prst="rect">
            <a:avLst/>
          </a:prstGeom>
          <a:noFill/>
        </p:spPr>
        <p:txBody>
          <a:bodyPr wrap="squar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全球集成电路产业现状</a:t>
            </a:r>
            <a:endParaRPr lang="zh-CN" altLang="en-US" sz="1600" spc="600" dirty="0">
              <a:solidFill>
                <a:schemeClr val="bg1"/>
              </a:solidFill>
              <a:latin typeface="等线" panose="02010600030101010101" charset="-122"/>
              <a:ea typeface="等线" panose="02010600030101010101" charset="-122"/>
              <a:cs typeface="+mn-ea"/>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0"/>
                                        <p:tgtEl>
                                          <p:spTgt spid="36"/>
                                        </p:tgtEl>
                                      </p:cBhvr>
                                    </p:animEffect>
                                    <p:anim calcmode="lin" valueType="num">
                                      <p:cBhvr>
                                        <p:cTn id="41" dur="1000" fill="hold"/>
                                        <p:tgtEl>
                                          <p:spTgt spid="36"/>
                                        </p:tgtEl>
                                        <p:attrNameLst>
                                          <p:attrName>ppt_x</p:attrName>
                                        </p:attrNameLst>
                                      </p:cBhvr>
                                      <p:tavLst>
                                        <p:tav tm="0">
                                          <p:val>
                                            <p:strVal val="#ppt_x"/>
                                          </p:val>
                                        </p:tav>
                                        <p:tav tm="100000">
                                          <p:val>
                                            <p:strVal val="#ppt_x"/>
                                          </p:val>
                                        </p:tav>
                                      </p:tavLst>
                                    </p:anim>
                                    <p:anim calcmode="lin" valueType="num">
                                      <p:cBhvr>
                                        <p:cTn id="42" dur="1000" fill="hold"/>
                                        <p:tgtEl>
                                          <p:spTgt spid="3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7;p33"/>
          <p:cNvSpPr/>
          <p:nvPr/>
        </p:nvSpPr>
        <p:spPr>
          <a:xfrm>
            <a:off x="2157915" y="3752104"/>
            <a:ext cx="289508" cy="210020"/>
          </a:xfrm>
          <a:custGeom>
            <a:avLst/>
            <a:gdLst/>
            <a:ahLst/>
            <a:cxnLst/>
            <a:rect l="l" t="t" r="r" b="b"/>
            <a:pathLst>
              <a:path w="346" h="251" extrusionOk="0">
                <a:moveTo>
                  <a:pt x="173" y="251"/>
                </a:moveTo>
                <a:lnTo>
                  <a:pt x="346" y="0"/>
                </a:lnTo>
                <a:lnTo>
                  <a:pt x="0" y="0"/>
                </a:lnTo>
                <a:lnTo>
                  <a:pt x="173" y="25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3" name="Google Shape;248;p33"/>
          <p:cNvSpPr/>
          <p:nvPr/>
        </p:nvSpPr>
        <p:spPr>
          <a:xfrm>
            <a:off x="4721215" y="3752104"/>
            <a:ext cx="289508" cy="210020"/>
          </a:xfrm>
          <a:custGeom>
            <a:avLst/>
            <a:gdLst/>
            <a:ahLst/>
            <a:cxnLst/>
            <a:rect l="l" t="t" r="r" b="b"/>
            <a:pathLst>
              <a:path w="346" h="251" extrusionOk="0">
                <a:moveTo>
                  <a:pt x="173" y="251"/>
                </a:moveTo>
                <a:lnTo>
                  <a:pt x="346" y="0"/>
                </a:lnTo>
                <a:lnTo>
                  <a:pt x="0" y="0"/>
                </a:lnTo>
                <a:lnTo>
                  <a:pt x="173" y="25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4" name="Google Shape;249;p33"/>
          <p:cNvSpPr/>
          <p:nvPr/>
        </p:nvSpPr>
        <p:spPr>
          <a:xfrm>
            <a:off x="7284515" y="3752104"/>
            <a:ext cx="289508" cy="210020"/>
          </a:xfrm>
          <a:custGeom>
            <a:avLst/>
            <a:gdLst/>
            <a:ahLst/>
            <a:cxnLst/>
            <a:rect l="l" t="t" r="r" b="b"/>
            <a:pathLst>
              <a:path w="346" h="251" extrusionOk="0">
                <a:moveTo>
                  <a:pt x="173" y="251"/>
                </a:moveTo>
                <a:lnTo>
                  <a:pt x="346" y="0"/>
                </a:lnTo>
                <a:lnTo>
                  <a:pt x="0" y="0"/>
                </a:lnTo>
                <a:lnTo>
                  <a:pt x="173" y="251"/>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5" name="Google Shape;250;p33"/>
          <p:cNvSpPr/>
          <p:nvPr/>
        </p:nvSpPr>
        <p:spPr>
          <a:xfrm>
            <a:off x="9847815" y="3752104"/>
            <a:ext cx="289508" cy="210020"/>
          </a:xfrm>
          <a:custGeom>
            <a:avLst/>
            <a:gdLst/>
            <a:ahLst/>
            <a:cxnLst/>
            <a:rect l="l" t="t" r="r" b="b"/>
            <a:pathLst>
              <a:path w="346" h="251" extrusionOk="0">
                <a:moveTo>
                  <a:pt x="173" y="251"/>
                </a:moveTo>
                <a:lnTo>
                  <a:pt x="346" y="0"/>
                </a:lnTo>
                <a:lnTo>
                  <a:pt x="0" y="0"/>
                </a:lnTo>
                <a:lnTo>
                  <a:pt x="173" y="25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grpSp>
        <p:nvGrpSpPr>
          <p:cNvPr id="6" name="Google Shape;259;p33"/>
          <p:cNvGrpSpPr/>
          <p:nvPr/>
        </p:nvGrpSpPr>
        <p:grpSpPr>
          <a:xfrm>
            <a:off x="1256325" y="1864433"/>
            <a:ext cx="2467836" cy="1558088"/>
            <a:chOff x="1204073" y="2331698"/>
            <a:chExt cx="2467836" cy="1558088"/>
          </a:xfrm>
        </p:grpSpPr>
        <p:grpSp>
          <p:nvGrpSpPr>
            <p:cNvPr id="7" name="Google Shape;260;p33"/>
            <p:cNvGrpSpPr/>
            <p:nvPr/>
          </p:nvGrpSpPr>
          <p:grpSpPr>
            <a:xfrm>
              <a:off x="1204073" y="2331698"/>
              <a:ext cx="2467836" cy="1558088"/>
              <a:chOff x="1341345" y="2331698"/>
              <a:chExt cx="2467836" cy="1558088"/>
            </a:xfrm>
          </p:grpSpPr>
          <p:sp>
            <p:nvSpPr>
              <p:cNvPr id="9" name="Google Shape;261;p33"/>
              <p:cNvSpPr/>
              <p:nvPr/>
            </p:nvSpPr>
            <p:spPr>
              <a:xfrm>
                <a:off x="1608010" y="2331698"/>
                <a:ext cx="1558087" cy="1558088"/>
              </a:xfrm>
              <a:custGeom>
                <a:avLst/>
                <a:gdLst/>
                <a:ahLst/>
                <a:cxnLst/>
                <a:rect l="l" t="t" r="r" b="b"/>
                <a:pathLst>
                  <a:path w="1598" h="1599" extrusionOk="0">
                    <a:moveTo>
                      <a:pt x="799" y="0"/>
                    </a:moveTo>
                    <a:cubicBezTo>
                      <a:pt x="358" y="0"/>
                      <a:pt x="0" y="358"/>
                      <a:pt x="0" y="800"/>
                    </a:cubicBezTo>
                    <a:cubicBezTo>
                      <a:pt x="0" y="1241"/>
                      <a:pt x="358" y="1599"/>
                      <a:pt x="799" y="1599"/>
                    </a:cubicBezTo>
                    <a:cubicBezTo>
                      <a:pt x="1241" y="1599"/>
                      <a:pt x="1598" y="1241"/>
                      <a:pt x="1598" y="800"/>
                    </a:cubicBezTo>
                    <a:cubicBezTo>
                      <a:pt x="1598" y="358"/>
                      <a:pt x="1241" y="0"/>
                      <a:pt x="799" y="0"/>
                    </a:cubicBezTo>
                    <a:moveTo>
                      <a:pt x="799" y="1405"/>
                    </a:moveTo>
                    <a:cubicBezTo>
                      <a:pt x="465" y="1405"/>
                      <a:pt x="194" y="1134"/>
                      <a:pt x="194" y="800"/>
                    </a:cubicBezTo>
                    <a:cubicBezTo>
                      <a:pt x="194" y="465"/>
                      <a:pt x="465" y="194"/>
                      <a:pt x="799" y="194"/>
                    </a:cubicBezTo>
                    <a:cubicBezTo>
                      <a:pt x="1134" y="194"/>
                      <a:pt x="1405" y="465"/>
                      <a:pt x="1405" y="800"/>
                    </a:cubicBezTo>
                    <a:cubicBezTo>
                      <a:pt x="1405" y="1134"/>
                      <a:pt x="1134" y="1405"/>
                      <a:pt x="799" y="1405"/>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10" name="Google Shape;262;p33"/>
              <p:cNvSpPr/>
              <p:nvPr/>
            </p:nvSpPr>
            <p:spPr>
              <a:xfrm>
                <a:off x="1370329" y="3700580"/>
                <a:ext cx="2438852" cy="18920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11" name="Google Shape;263;p33"/>
              <p:cNvSpPr/>
              <p:nvPr/>
            </p:nvSpPr>
            <p:spPr>
              <a:xfrm>
                <a:off x="1371599" y="3700580"/>
                <a:ext cx="2063701" cy="1892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12" name="Google Shape;264;p33"/>
              <p:cNvSpPr/>
              <p:nvPr/>
            </p:nvSpPr>
            <p:spPr>
              <a:xfrm>
                <a:off x="2402926" y="3452963"/>
                <a:ext cx="683171" cy="247618"/>
              </a:xfrm>
              <a:custGeom>
                <a:avLst/>
                <a:gdLst/>
                <a:ahLst/>
                <a:cxnLst/>
                <a:rect l="l" t="t" r="r" b="b"/>
                <a:pathLst>
                  <a:path w="701" h="254" extrusionOk="0">
                    <a:moveTo>
                      <a:pt x="701" y="0"/>
                    </a:moveTo>
                    <a:cubicBezTo>
                      <a:pt x="476" y="0"/>
                      <a:pt x="476" y="0"/>
                      <a:pt x="476" y="0"/>
                    </a:cubicBezTo>
                    <a:cubicBezTo>
                      <a:pt x="468" y="11"/>
                      <a:pt x="460" y="22"/>
                      <a:pt x="451" y="33"/>
                    </a:cubicBezTo>
                    <a:cubicBezTo>
                      <a:pt x="343" y="164"/>
                      <a:pt x="182" y="249"/>
                      <a:pt x="0" y="254"/>
                    </a:cubicBezTo>
                    <a:cubicBezTo>
                      <a:pt x="505" y="254"/>
                      <a:pt x="505" y="254"/>
                      <a:pt x="505" y="254"/>
                    </a:cubicBezTo>
                    <a:cubicBezTo>
                      <a:pt x="586" y="184"/>
                      <a:pt x="653" y="97"/>
                      <a:pt x="70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13" name="Google Shape;265;p33"/>
              <p:cNvSpPr/>
              <p:nvPr/>
            </p:nvSpPr>
            <p:spPr>
              <a:xfrm>
                <a:off x="2387688" y="3700580"/>
                <a:ext cx="507934" cy="0"/>
              </a:xfrm>
              <a:custGeom>
                <a:avLst/>
                <a:gdLst/>
                <a:ahLst/>
                <a:cxnLst/>
                <a:rect l="l" t="t" r="r" b="b"/>
                <a:pathLst>
                  <a:path w="521" h="120000" extrusionOk="0">
                    <a:moveTo>
                      <a:pt x="521" y="0"/>
                    </a:moveTo>
                    <a:cubicBezTo>
                      <a:pt x="16" y="0"/>
                      <a:pt x="16" y="0"/>
                      <a:pt x="16" y="0"/>
                    </a:cubicBezTo>
                    <a:cubicBezTo>
                      <a:pt x="11" y="0"/>
                      <a:pt x="5" y="0"/>
                      <a:pt x="0" y="0"/>
                    </a:cubicBezTo>
                    <a:cubicBezTo>
                      <a:pt x="521" y="0"/>
                      <a:pt x="521" y="0"/>
                      <a:pt x="521" y="0"/>
                    </a:cubicBezTo>
                    <a:cubicBezTo>
                      <a:pt x="521" y="0"/>
                      <a:pt x="521" y="0"/>
                      <a:pt x="521" y="0"/>
                    </a:cubicBezTo>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14" name="Google Shape;266;p33"/>
              <p:cNvSpPr/>
              <p:nvPr/>
            </p:nvSpPr>
            <p:spPr>
              <a:xfrm>
                <a:off x="1341345" y="3889786"/>
                <a:ext cx="1045074" cy="0"/>
              </a:xfrm>
              <a:custGeom>
                <a:avLst/>
                <a:gdLst/>
                <a:ahLst/>
                <a:cxnLst/>
                <a:rect l="l" t="t" r="r" b="b"/>
                <a:pathLst>
                  <a:path w="1073" h="120000" extrusionOk="0">
                    <a:moveTo>
                      <a:pt x="1065" y="0"/>
                    </a:moveTo>
                    <a:cubicBezTo>
                      <a:pt x="0" y="0"/>
                      <a:pt x="0" y="0"/>
                      <a:pt x="0" y="0"/>
                    </a:cubicBezTo>
                    <a:cubicBezTo>
                      <a:pt x="0" y="0"/>
                      <a:pt x="0" y="0"/>
                      <a:pt x="0" y="0"/>
                    </a:cubicBezTo>
                    <a:cubicBezTo>
                      <a:pt x="1073" y="0"/>
                      <a:pt x="1073" y="0"/>
                      <a:pt x="1073" y="0"/>
                    </a:cubicBezTo>
                    <a:cubicBezTo>
                      <a:pt x="1070" y="0"/>
                      <a:pt x="1068" y="0"/>
                      <a:pt x="1065" y="0"/>
                    </a:cubicBezTo>
                  </a:path>
                </a:pathLst>
              </a:custGeom>
              <a:solidFill>
                <a:srgbClr val="7D7D7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15" name="Google Shape;267;p33"/>
              <p:cNvSpPr/>
              <p:nvPr/>
            </p:nvSpPr>
            <p:spPr>
              <a:xfrm>
                <a:off x="1371600" y="3700580"/>
                <a:ext cx="1007200" cy="189206"/>
              </a:xfrm>
              <a:custGeom>
                <a:avLst/>
                <a:gdLst/>
                <a:ahLst/>
                <a:cxnLst/>
                <a:rect l="l" t="t" r="r" b="b"/>
                <a:pathLst>
                  <a:path w="1065" h="194" extrusionOk="0">
                    <a:moveTo>
                      <a:pt x="552" y="0"/>
                    </a:moveTo>
                    <a:cubicBezTo>
                      <a:pt x="0" y="0"/>
                      <a:pt x="0" y="0"/>
                      <a:pt x="0" y="0"/>
                    </a:cubicBezTo>
                    <a:cubicBezTo>
                      <a:pt x="0" y="194"/>
                      <a:pt x="0" y="194"/>
                      <a:pt x="0" y="194"/>
                    </a:cubicBezTo>
                    <a:cubicBezTo>
                      <a:pt x="1065" y="194"/>
                      <a:pt x="1065" y="194"/>
                      <a:pt x="1065" y="194"/>
                    </a:cubicBezTo>
                    <a:cubicBezTo>
                      <a:pt x="869" y="192"/>
                      <a:pt x="690" y="119"/>
                      <a:pt x="552"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grpSp>
        <p:sp>
          <p:nvSpPr>
            <p:cNvPr id="8" name="Google Shape;268;p33"/>
            <p:cNvSpPr/>
            <p:nvPr/>
          </p:nvSpPr>
          <p:spPr>
            <a:xfrm>
              <a:off x="2037519" y="2895282"/>
              <a:ext cx="423256" cy="423225"/>
            </a:xfrm>
            <a:custGeom>
              <a:avLst/>
              <a:gdLst/>
              <a:ahLst/>
              <a:cxnLst/>
              <a:rect l="l" t="t"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dk1"/>
            </a:solid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Clr>
                  <a:srgbClr val="FFFFFF"/>
                </a:buClr>
                <a:buSzPts val="1400"/>
                <a:buFont typeface="Gill Sans" panose="020B0502020104020203"/>
                <a:buNone/>
              </a:pPr>
              <a:endParaRPr sz="1400" b="0" i="0" u="none" strike="noStrike" cap="none">
                <a:solidFill>
                  <a:srgbClr val="FFFFFF"/>
                </a:solidFill>
                <a:latin typeface="Lato"/>
                <a:ea typeface="Lato"/>
                <a:cs typeface="Lato"/>
                <a:sym typeface="Lato"/>
              </a:endParaRPr>
            </a:p>
          </p:txBody>
        </p:sp>
      </p:grpSp>
      <p:grpSp>
        <p:nvGrpSpPr>
          <p:cNvPr id="16" name="Google Shape;269;p33"/>
          <p:cNvGrpSpPr/>
          <p:nvPr/>
        </p:nvGrpSpPr>
        <p:grpSpPr>
          <a:xfrm>
            <a:off x="8597021" y="1864433"/>
            <a:ext cx="2443160" cy="1558088"/>
            <a:chOff x="8544769" y="2331698"/>
            <a:chExt cx="2443160" cy="1558088"/>
          </a:xfrm>
        </p:grpSpPr>
        <p:sp>
          <p:nvSpPr>
            <p:cNvPr id="17" name="Google Shape;270;p33"/>
            <p:cNvSpPr/>
            <p:nvPr/>
          </p:nvSpPr>
          <p:spPr>
            <a:xfrm>
              <a:off x="9160638" y="2331698"/>
              <a:ext cx="1558087" cy="1558088"/>
            </a:xfrm>
            <a:custGeom>
              <a:avLst/>
              <a:gdLst/>
              <a:ahLst/>
              <a:cxnLst/>
              <a:rect l="l" t="t" r="r" b="b"/>
              <a:pathLst>
                <a:path w="1598" h="1599" extrusionOk="0">
                  <a:moveTo>
                    <a:pt x="799" y="0"/>
                  </a:moveTo>
                  <a:cubicBezTo>
                    <a:pt x="358" y="0"/>
                    <a:pt x="0" y="358"/>
                    <a:pt x="0" y="800"/>
                  </a:cubicBezTo>
                  <a:cubicBezTo>
                    <a:pt x="0" y="1241"/>
                    <a:pt x="358" y="1599"/>
                    <a:pt x="799" y="1599"/>
                  </a:cubicBezTo>
                  <a:cubicBezTo>
                    <a:pt x="1241" y="1599"/>
                    <a:pt x="1598" y="1241"/>
                    <a:pt x="1598" y="800"/>
                  </a:cubicBezTo>
                  <a:cubicBezTo>
                    <a:pt x="1598" y="358"/>
                    <a:pt x="1241" y="0"/>
                    <a:pt x="799" y="0"/>
                  </a:cubicBezTo>
                  <a:moveTo>
                    <a:pt x="799" y="1405"/>
                  </a:moveTo>
                  <a:cubicBezTo>
                    <a:pt x="465" y="1405"/>
                    <a:pt x="194" y="1134"/>
                    <a:pt x="194" y="800"/>
                  </a:cubicBezTo>
                  <a:cubicBezTo>
                    <a:pt x="194" y="465"/>
                    <a:pt x="465" y="194"/>
                    <a:pt x="799" y="194"/>
                  </a:cubicBezTo>
                  <a:cubicBezTo>
                    <a:pt x="1134" y="194"/>
                    <a:pt x="1405" y="465"/>
                    <a:pt x="1405" y="800"/>
                  </a:cubicBezTo>
                  <a:cubicBezTo>
                    <a:pt x="1405" y="1134"/>
                    <a:pt x="1134" y="1405"/>
                    <a:pt x="799" y="1405"/>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18" name="Google Shape;271;p33"/>
            <p:cNvSpPr/>
            <p:nvPr/>
          </p:nvSpPr>
          <p:spPr>
            <a:xfrm>
              <a:off x="8545065" y="3700580"/>
              <a:ext cx="2442863" cy="18920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19" name="Google Shape;272;p33"/>
            <p:cNvSpPr/>
            <p:nvPr/>
          </p:nvSpPr>
          <p:spPr>
            <a:xfrm>
              <a:off x="8924227" y="3700580"/>
              <a:ext cx="2063701" cy="1892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20" name="Google Shape;273;p33"/>
            <p:cNvSpPr/>
            <p:nvPr/>
          </p:nvSpPr>
          <p:spPr>
            <a:xfrm>
              <a:off x="9955554" y="3452963"/>
              <a:ext cx="683171" cy="247618"/>
            </a:xfrm>
            <a:custGeom>
              <a:avLst/>
              <a:gdLst/>
              <a:ahLst/>
              <a:cxnLst/>
              <a:rect l="l" t="t" r="r" b="b"/>
              <a:pathLst>
                <a:path w="701" h="254" extrusionOk="0">
                  <a:moveTo>
                    <a:pt x="701" y="0"/>
                  </a:moveTo>
                  <a:cubicBezTo>
                    <a:pt x="476" y="0"/>
                    <a:pt x="476" y="0"/>
                    <a:pt x="476" y="0"/>
                  </a:cubicBezTo>
                  <a:cubicBezTo>
                    <a:pt x="468" y="11"/>
                    <a:pt x="460" y="22"/>
                    <a:pt x="451" y="33"/>
                  </a:cubicBezTo>
                  <a:cubicBezTo>
                    <a:pt x="343" y="164"/>
                    <a:pt x="182" y="249"/>
                    <a:pt x="0" y="254"/>
                  </a:cubicBezTo>
                  <a:cubicBezTo>
                    <a:pt x="505" y="254"/>
                    <a:pt x="505" y="254"/>
                    <a:pt x="505" y="254"/>
                  </a:cubicBezTo>
                  <a:cubicBezTo>
                    <a:pt x="586" y="184"/>
                    <a:pt x="653" y="97"/>
                    <a:pt x="70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21" name="Google Shape;274;p33"/>
            <p:cNvSpPr/>
            <p:nvPr/>
          </p:nvSpPr>
          <p:spPr>
            <a:xfrm>
              <a:off x="9940316" y="3700580"/>
              <a:ext cx="507934" cy="0"/>
            </a:xfrm>
            <a:custGeom>
              <a:avLst/>
              <a:gdLst/>
              <a:ahLst/>
              <a:cxnLst/>
              <a:rect l="l" t="t" r="r" b="b"/>
              <a:pathLst>
                <a:path w="521" h="120000" extrusionOk="0">
                  <a:moveTo>
                    <a:pt x="521" y="0"/>
                  </a:moveTo>
                  <a:cubicBezTo>
                    <a:pt x="16" y="0"/>
                    <a:pt x="16" y="0"/>
                    <a:pt x="16" y="0"/>
                  </a:cubicBezTo>
                  <a:cubicBezTo>
                    <a:pt x="11" y="0"/>
                    <a:pt x="5" y="0"/>
                    <a:pt x="0" y="0"/>
                  </a:cubicBezTo>
                  <a:cubicBezTo>
                    <a:pt x="521" y="0"/>
                    <a:pt x="521" y="0"/>
                    <a:pt x="521" y="0"/>
                  </a:cubicBezTo>
                  <a:cubicBezTo>
                    <a:pt x="521" y="0"/>
                    <a:pt x="521" y="0"/>
                    <a:pt x="521" y="0"/>
                  </a:cubicBezTo>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22" name="Google Shape;275;p33"/>
            <p:cNvSpPr/>
            <p:nvPr/>
          </p:nvSpPr>
          <p:spPr>
            <a:xfrm>
              <a:off x="8893973" y="3889786"/>
              <a:ext cx="1045074" cy="0"/>
            </a:xfrm>
            <a:custGeom>
              <a:avLst/>
              <a:gdLst/>
              <a:ahLst/>
              <a:cxnLst/>
              <a:rect l="l" t="t" r="r" b="b"/>
              <a:pathLst>
                <a:path w="1073" h="120000" extrusionOk="0">
                  <a:moveTo>
                    <a:pt x="1065" y="0"/>
                  </a:moveTo>
                  <a:cubicBezTo>
                    <a:pt x="0" y="0"/>
                    <a:pt x="0" y="0"/>
                    <a:pt x="0" y="0"/>
                  </a:cubicBezTo>
                  <a:cubicBezTo>
                    <a:pt x="0" y="0"/>
                    <a:pt x="0" y="0"/>
                    <a:pt x="0" y="0"/>
                  </a:cubicBezTo>
                  <a:cubicBezTo>
                    <a:pt x="1073" y="0"/>
                    <a:pt x="1073" y="0"/>
                    <a:pt x="1073" y="0"/>
                  </a:cubicBezTo>
                  <a:cubicBezTo>
                    <a:pt x="1070" y="0"/>
                    <a:pt x="1068" y="0"/>
                    <a:pt x="1065" y="0"/>
                  </a:cubicBezTo>
                </a:path>
              </a:pathLst>
            </a:custGeom>
            <a:solidFill>
              <a:srgbClr val="7D7D7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23" name="Google Shape;276;p33"/>
            <p:cNvSpPr/>
            <p:nvPr/>
          </p:nvSpPr>
          <p:spPr>
            <a:xfrm>
              <a:off x="8924228" y="3700580"/>
              <a:ext cx="1007200" cy="189206"/>
            </a:xfrm>
            <a:custGeom>
              <a:avLst/>
              <a:gdLst/>
              <a:ahLst/>
              <a:cxnLst/>
              <a:rect l="l" t="t" r="r" b="b"/>
              <a:pathLst>
                <a:path w="1065" h="194" extrusionOk="0">
                  <a:moveTo>
                    <a:pt x="552" y="0"/>
                  </a:moveTo>
                  <a:cubicBezTo>
                    <a:pt x="0" y="0"/>
                    <a:pt x="0" y="0"/>
                    <a:pt x="0" y="0"/>
                  </a:cubicBezTo>
                  <a:cubicBezTo>
                    <a:pt x="0" y="194"/>
                    <a:pt x="0" y="194"/>
                    <a:pt x="0" y="194"/>
                  </a:cubicBezTo>
                  <a:cubicBezTo>
                    <a:pt x="1065" y="194"/>
                    <a:pt x="1065" y="194"/>
                    <a:pt x="1065" y="194"/>
                  </a:cubicBezTo>
                  <a:cubicBezTo>
                    <a:pt x="869" y="192"/>
                    <a:pt x="690" y="119"/>
                    <a:pt x="552"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24" name="Google Shape;277;p33"/>
            <p:cNvSpPr/>
            <p:nvPr/>
          </p:nvSpPr>
          <p:spPr>
            <a:xfrm>
              <a:off x="8544769" y="3700580"/>
              <a:ext cx="563843" cy="18920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25" name="Google Shape;278;p33"/>
            <p:cNvSpPr/>
            <p:nvPr/>
          </p:nvSpPr>
          <p:spPr>
            <a:xfrm>
              <a:off x="9743925" y="2842965"/>
              <a:ext cx="423256" cy="423225"/>
            </a:xfrm>
            <a:custGeom>
              <a:avLst/>
              <a:gdLst/>
              <a:ahLst/>
              <a:cxnLst/>
              <a:rect l="l" t="t"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dk1"/>
            </a:solid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Clr>
                  <a:srgbClr val="FFFFFF"/>
                </a:buClr>
                <a:buSzPts val="1400"/>
                <a:buFont typeface="Gill Sans" panose="020B0502020104020203"/>
                <a:buNone/>
              </a:pPr>
              <a:endParaRPr sz="1400" b="0" i="0" u="none" strike="noStrike" cap="none">
                <a:solidFill>
                  <a:srgbClr val="FFFFFF"/>
                </a:solidFill>
                <a:latin typeface="Lato"/>
                <a:ea typeface="Lato"/>
                <a:cs typeface="Lato"/>
                <a:sym typeface="Lato"/>
              </a:endParaRPr>
            </a:p>
          </p:txBody>
        </p:sp>
      </p:grpSp>
      <p:grpSp>
        <p:nvGrpSpPr>
          <p:cNvPr id="26" name="Google Shape;279;p33"/>
          <p:cNvGrpSpPr/>
          <p:nvPr/>
        </p:nvGrpSpPr>
        <p:grpSpPr>
          <a:xfrm>
            <a:off x="6149991" y="1864433"/>
            <a:ext cx="2447326" cy="1558088"/>
            <a:chOff x="6097739" y="2331698"/>
            <a:chExt cx="2447326" cy="1558088"/>
          </a:xfrm>
        </p:grpSpPr>
        <p:sp>
          <p:nvSpPr>
            <p:cNvPr id="27" name="Google Shape;280;p33"/>
            <p:cNvSpPr/>
            <p:nvPr/>
          </p:nvSpPr>
          <p:spPr>
            <a:xfrm>
              <a:off x="6597338" y="2331698"/>
              <a:ext cx="1558087" cy="1558088"/>
            </a:xfrm>
            <a:custGeom>
              <a:avLst/>
              <a:gdLst/>
              <a:ahLst/>
              <a:cxnLst/>
              <a:rect l="l" t="t" r="r" b="b"/>
              <a:pathLst>
                <a:path w="1598" h="1599" extrusionOk="0">
                  <a:moveTo>
                    <a:pt x="799" y="0"/>
                  </a:moveTo>
                  <a:cubicBezTo>
                    <a:pt x="358" y="0"/>
                    <a:pt x="0" y="358"/>
                    <a:pt x="0" y="800"/>
                  </a:cubicBezTo>
                  <a:cubicBezTo>
                    <a:pt x="0" y="1241"/>
                    <a:pt x="358" y="1599"/>
                    <a:pt x="799" y="1599"/>
                  </a:cubicBezTo>
                  <a:cubicBezTo>
                    <a:pt x="1241" y="1599"/>
                    <a:pt x="1598" y="1241"/>
                    <a:pt x="1598" y="800"/>
                  </a:cubicBezTo>
                  <a:cubicBezTo>
                    <a:pt x="1598" y="358"/>
                    <a:pt x="1241" y="0"/>
                    <a:pt x="799" y="0"/>
                  </a:cubicBezTo>
                  <a:moveTo>
                    <a:pt x="799" y="1405"/>
                  </a:moveTo>
                  <a:cubicBezTo>
                    <a:pt x="465" y="1405"/>
                    <a:pt x="194" y="1134"/>
                    <a:pt x="194" y="800"/>
                  </a:cubicBezTo>
                  <a:cubicBezTo>
                    <a:pt x="194" y="465"/>
                    <a:pt x="465" y="194"/>
                    <a:pt x="799" y="194"/>
                  </a:cubicBezTo>
                  <a:cubicBezTo>
                    <a:pt x="1134" y="194"/>
                    <a:pt x="1405" y="465"/>
                    <a:pt x="1405" y="800"/>
                  </a:cubicBezTo>
                  <a:cubicBezTo>
                    <a:pt x="1405" y="1134"/>
                    <a:pt x="1134" y="1405"/>
                    <a:pt x="799" y="1405"/>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28" name="Google Shape;281;p33"/>
            <p:cNvSpPr/>
            <p:nvPr/>
          </p:nvSpPr>
          <p:spPr>
            <a:xfrm>
              <a:off x="6097739" y="3700580"/>
              <a:ext cx="2447326" cy="189206"/>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29" name="Google Shape;282;p33"/>
            <p:cNvSpPr/>
            <p:nvPr/>
          </p:nvSpPr>
          <p:spPr>
            <a:xfrm>
              <a:off x="6360927" y="3700580"/>
              <a:ext cx="2063701" cy="1892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30" name="Google Shape;283;p33"/>
            <p:cNvSpPr/>
            <p:nvPr/>
          </p:nvSpPr>
          <p:spPr>
            <a:xfrm>
              <a:off x="7392254" y="3452963"/>
              <a:ext cx="683171" cy="247618"/>
            </a:xfrm>
            <a:custGeom>
              <a:avLst/>
              <a:gdLst/>
              <a:ahLst/>
              <a:cxnLst/>
              <a:rect l="l" t="t" r="r" b="b"/>
              <a:pathLst>
                <a:path w="701" h="254" extrusionOk="0">
                  <a:moveTo>
                    <a:pt x="701" y="0"/>
                  </a:moveTo>
                  <a:cubicBezTo>
                    <a:pt x="476" y="0"/>
                    <a:pt x="476" y="0"/>
                    <a:pt x="476" y="0"/>
                  </a:cubicBezTo>
                  <a:cubicBezTo>
                    <a:pt x="468" y="11"/>
                    <a:pt x="460" y="22"/>
                    <a:pt x="451" y="33"/>
                  </a:cubicBezTo>
                  <a:cubicBezTo>
                    <a:pt x="343" y="164"/>
                    <a:pt x="182" y="249"/>
                    <a:pt x="0" y="254"/>
                  </a:cubicBezTo>
                  <a:cubicBezTo>
                    <a:pt x="505" y="254"/>
                    <a:pt x="505" y="254"/>
                    <a:pt x="505" y="254"/>
                  </a:cubicBezTo>
                  <a:cubicBezTo>
                    <a:pt x="586" y="184"/>
                    <a:pt x="653" y="97"/>
                    <a:pt x="701" y="0"/>
                  </a:cubicBezTo>
                </a:path>
              </a:pathLst>
            </a:custGeom>
            <a:solidFill>
              <a:schemeClr val="bg1">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31" name="Google Shape;284;p33"/>
            <p:cNvSpPr/>
            <p:nvPr/>
          </p:nvSpPr>
          <p:spPr>
            <a:xfrm>
              <a:off x="7377016" y="3700580"/>
              <a:ext cx="507934" cy="0"/>
            </a:xfrm>
            <a:custGeom>
              <a:avLst/>
              <a:gdLst/>
              <a:ahLst/>
              <a:cxnLst/>
              <a:rect l="l" t="t" r="r" b="b"/>
              <a:pathLst>
                <a:path w="521" h="120000" extrusionOk="0">
                  <a:moveTo>
                    <a:pt x="521" y="0"/>
                  </a:moveTo>
                  <a:cubicBezTo>
                    <a:pt x="16" y="0"/>
                    <a:pt x="16" y="0"/>
                    <a:pt x="16" y="0"/>
                  </a:cubicBezTo>
                  <a:cubicBezTo>
                    <a:pt x="11" y="0"/>
                    <a:pt x="5" y="0"/>
                    <a:pt x="0" y="0"/>
                  </a:cubicBezTo>
                  <a:cubicBezTo>
                    <a:pt x="521" y="0"/>
                    <a:pt x="521" y="0"/>
                    <a:pt x="521" y="0"/>
                  </a:cubicBezTo>
                  <a:cubicBezTo>
                    <a:pt x="521" y="0"/>
                    <a:pt x="521" y="0"/>
                    <a:pt x="521" y="0"/>
                  </a:cubicBezTo>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32" name="Google Shape;285;p33"/>
            <p:cNvSpPr/>
            <p:nvPr/>
          </p:nvSpPr>
          <p:spPr>
            <a:xfrm>
              <a:off x="6330673" y="3889786"/>
              <a:ext cx="1045074" cy="0"/>
            </a:xfrm>
            <a:custGeom>
              <a:avLst/>
              <a:gdLst/>
              <a:ahLst/>
              <a:cxnLst/>
              <a:rect l="l" t="t" r="r" b="b"/>
              <a:pathLst>
                <a:path w="1073" h="120000" extrusionOk="0">
                  <a:moveTo>
                    <a:pt x="1065" y="0"/>
                  </a:moveTo>
                  <a:cubicBezTo>
                    <a:pt x="0" y="0"/>
                    <a:pt x="0" y="0"/>
                    <a:pt x="0" y="0"/>
                  </a:cubicBezTo>
                  <a:cubicBezTo>
                    <a:pt x="0" y="0"/>
                    <a:pt x="0" y="0"/>
                    <a:pt x="0" y="0"/>
                  </a:cubicBezTo>
                  <a:cubicBezTo>
                    <a:pt x="1073" y="0"/>
                    <a:pt x="1073" y="0"/>
                    <a:pt x="1073" y="0"/>
                  </a:cubicBezTo>
                  <a:cubicBezTo>
                    <a:pt x="1070" y="0"/>
                    <a:pt x="1068" y="0"/>
                    <a:pt x="1065" y="0"/>
                  </a:cubicBezTo>
                </a:path>
              </a:pathLst>
            </a:custGeom>
            <a:solidFill>
              <a:srgbClr val="7D7D7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33" name="Google Shape;286;p33"/>
            <p:cNvSpPr/>
            <p:nvPr/>
          </p:nvSpPr>
          <p:spPr>
            <a:xfrm>
              <a:off x="6360928" y="3700580"/>
              <a:ext cx="1007200" cy="189206"/>
            </a:xfrm>
            <a:custGeom>
              <a:avLst/>
              <a:gdLst/>
              <a:ahLst/>
              <a:cxnLst/>
              <a:rect l="l" t="t" r="r" b="b"/>
              <a:pathLst>
                <a:path w="1065" h="194" extrusionOk="0">
                  <a:moveTo>
                    <a:pt x="552" y="0"/>
                  </a:moveTo>
                  <a:cubicBezTo>
                    <a:pt x="0" y="0"/>
                    <a:pt x="0" y="0"/>
                    <a:pt x="0" y="0"/>
                  </a:cubicBezTo>
                  <a:cubicBezTo>
                    <a:pt x="0" y="194"/>
                    <a:pt x="0" y="194"/>
                    <a:pt x="0" y="194"/>
                  </a:cubicBezTo>
                  <a:cubicBezTo>
                    <a:pt x="1065" y="194"/>
                    <a:pt x="1065" y="194"/>
                    <a:pt x="1065" y="194"/>
                  </a:cubicBezTo>
                  <a:cubicBezTo>
                    <a:pt x="869" y="192"/>
                    <a:pt x="690" y="119"/>
                    <a:pt x="552" y="0"/>
                  </a:cubicBezTo>
                </a:path>
              </a:pathLst>
            </a:custGeom>
            <a:solidFill>
              <a:schemeClr val="bg1">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35" name="Google Shape;288;p33"/>
            <p:cNvSpPr/>
            <p:nvPr/>
          </p:nvSpPr>
          <p:spPr>
            <a:xfrm>
              <a:off x="7164118" y="2837051"/>
              <a:ext cx="423256" cy="423225"/>
            </a:xfrm>
            <a:custGeom>
              <a:avLst/>
              <a:gdLst/>
              <a:ahLst/>
              <a:cxnLst/>
              <a:rect l="l" t="t"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dk1"/>
            </a:solid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Clr>
                  <a:srgbClr val="FFFFFF"/>
                </a:buClr>
                <a:buSzPts val="1400"/>
                <a:buFont typeface="Gill Sans" panose="020B0502020104020203"/>
                <a:buNone/>
              </a:pPr>
              <a:endParaRPr sz="1400" b="0" i="0" u="none" strike="noStrike" cap="none">
                <a:solidFill>
                  <a:srgbClr val="FFFFFF"/>
                </a:solidFill>
                <a:latin typeface="Lato"/>
                <a:ea typeface="Lato"/>
                <a:cs typeface="Lato"/>
                <a:sym typeface="Lato"/>
              </a:endParaRPr>
            </a:p>
          </p:txBody>
        </p:sp>
      </p:grpSp>
      <p:grpSp>
        <p:nvGrpSpPr>
          <p:cNvPr id="36" name="Google Shape;289;p33"/>
          <p:cNvGrpSpPr/>
          <p:nvPr/>
        </p:nvGrpSpPr>
        <p:grpSpPr>
          <a:xfrm>
            <a:off x="3716542" y="1864433"/>
            <a:ext cx="2443195" cy="1558088"/>
            <a:chOff x="3664290" y="2331698"/>
            <a:chExt cx="2443195" cy="1558088"/>
          </a:xfrm>
        </p:grpSpPr>
        <p:sp>
          <p:nvSpPr>
            <p:cNvPr id="37" name="Google Shape;290;p33"/>
            <p:cNvSpPr/>
            <p:nvPr/>
          </p:nvSpPr>
          <p:spPr>
            <a:xfrm>
              <a:off x="4034038" y="2331698"/>
              <a:ext cx="1558087" cy="1558088"/>
            </a:xfrm>
            <a:custGeom>
              <a:avLst/>
              <a:gdLst/>
              <a:ahLst/>
              <a:cxnLst/>
              <a:rect l="l" t="t" r="r" b="b"/>
              <a:pathLst>
                <a:path w="1598" h="1599" extrusionOk="0">
                  <a:moveTo>
                    <a:pt x="799" y="0"/>
                  </a:moveTo>
                  <a:cubicBezTo>
                    <a:pt x="358" y="0"/>
                    <a:pt x="0" y="358"/>
                    <a:pt x="0" y="800"/>
                  </a:cubicBezTo>
                  <a:cubicBezTo>
                    <a:pt x="0" y="1241"/>
                    <a:pt x="358" y="1599"/>
                    <a:pt x="799" y="1599"/>
                  </a:cubicBezTo>
                  <a:cubicBezTo>
                    <a:pt x="1241" y="1599"/>
                    <a:pt x="1598" y="1241"/>
                    <a:pt x="1598" y="800"/>
                  </a:cubicBezTo>
                  <a:cubicBezTo>
                    <a:pt x="1598" y="358"/>
                    <a:pt x="1241" y="0"/>
                    <a:pt x="799" y="0"/>
                  </a:cubicBezTo>
                  <a:moveTo>
                    <a:pt x="799" y="1405"/>
                  </a:moveTo>
                  <a:cubicBezTo>
                    <a:pt x="465" y="1405"/>
                    <a:pt x="194" y="1134"/>
                    <a:pt x="194" y="800"/>
                  </a:cubicBezTo>
                  <a:cubicBezTo>
                    <a:pt x="194" y="465"/>
                    <a:pt x="465" y="194"/>
                    <a:pt x="799" y="194"/>
                  </a:cubicBezTo>
                  <a:cubicBezTo>
                    <a:pt x="1134" y="194"/>
                    <a:pt x="1405" y="465"/>
                    <a:pt x="1405" y="800"/>
                  </a:cubicBezTo>
                  <a:cubicBezTo>
                    <a:pt x="1405" y="1134"/>
                    <a:pt x="1134" y="1405"/>
                    <a:pt x="799" y="1405"/>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38" name="Google Shape;291;p33"/>
            <p:cNvSpPr/>
            <p:nvPr/>
          </p:nvSpPr>
          <p:spPr>
            <a:xfrm>
              <a:off x="3664290" y="3700580"/>
              <a:ext cx="2443195" cy="1892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Lato"/>
                <a:buNone/>
              </a:pPr>
              <a:r>
                <a:rPr lang="en-US" sz="1600" b="0" i="0" u="none" strike="noStrike" cap="none">
                  <a:solidFill>
                    <a:srgbClr val="000000"/>
                  </a:solidFill>
                  <a:latin typeface="Lato"/>
                  <a:ea typeface="Lato"/>
                  <a:cs typeface="Lato"/>
                  <a:sym typeface="Lato"/>
                </a:rPr>
                <a:t> </a:t>
              </a:r>
              <a:endParaRPr lang="en-US" sz="1600" b="0" i="0" u="none" strike="noStrike" cap="none">
                <a:solidFill>
                  <a:srgbClr val="000000"/>
                </a:solidFill>
                <a:latin typeface="Lato"/>
                <a:ea typeface="Lato"/>
                <a:cs typeface="Lato"/>
                <a:sym typeface="Lato"/>
              </a:endParaRPr>
            </a:p>
          </p:txBody>
        </p:sp>
        <p:sp>
          <p:nvSpPr>
            <p:cNvPr id="39" name="Google Shape;292;p33"/>
            <p:cNvSpPr/>
            <p:nvPr/>
          </p:nvSpPr>
          <p:spPr>
            <a:xfrm>
              <a:off x="3797627" y="3700580"/>
              <a:ext cx="2063701" cy="1892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40" name="Google Shape;293;p33"/>
            <p:cNvSpPr/>
            <p:nvPr/>
          </p:nvSpPr>
          <p:spPr>
            <a:xfrm>
              <a:off x="4828954" y="3452963"/>
              <a:ext cx="683171" cy="247618"/>
            </a:xfrm>
            <a:custGeom>
              <a:avLst/>
              <a:gdLst/>
              <a:ahLst/>
              <a:cxnLst/>
              <a:rect l="l" t="t" r="r" b="b"/>
              <a:pathLst>
                <a:path w="701" h="254" extrusionOk="0">
                  <a:moveTo>
                    <a:pt x="701" y="0"/>
                  </a:moveTo>
                  <a:cubicBezTo>
                    <a:pt x="476" y="0"/>
                    <a:pt x="476" y="0"/>
                    <a:pt x="476" y="0"/>
                  </a:cubicBezTo>
                  <a:cubicBezTo>
                    <a:pt x="468" y="11"/>
                    <a:pt x="460" y="22"/>
                    <a:pt x="451" y="33"/>
                  </a:cubicBezTo>
                  <a:cubicBezTo>
                    <a:pt x="343" y="164"/>
                    <a:pt x="182" y="249"/>
                    <a:pt x="0" y="254"/>
                  </a:cubicBezTo>
                  <a:cubicBezTo>
                    <a:pt x="505" y="254"/>
                    <a:pt x="505" y="254"/>
                    <a:pt x="505" y="254"/>
                  </a:cubicBezTo>
                  <a:cubicBezTo>
                    <a:pt x="586" y="184"/>
                    <a:pt x="653" y="97"/>
                    <a:pt x="701"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41" name="Google Shape;294;p33"/>
            <p:cNvSpPr/>
            <p:nvPr/>
          </p:nvSpPr>
          <p:spPr>
            <a:xfrm>
              <a:off x="4813716" y="3700580"/>
              <a:ext cx="507934" cy="0"/>
            </a:xfrm>
            <a:custGeom>
              <a:avLst/>
              <a:gdLst/>
              <a:ahLst/>
              <a:cxnLst/>
              <a:rect l="l" t="t" r="r" b="b"/>
              <a:pathLst>
                <a:path w="521" h="120000" extrusionOk="0">
                  <a:moveTo>
                    <a:pt x="521" y="0"/>
                  </a:moveTo>
                  <a:cubicBezTo>
                    <a:pt x="16" y="0"/>
                    <a:pt x="16" y="0"/>
                    <a:pt x="16" y="0"/>
                  </a:cubicBezTo>
                  <a:cubicBezTo>
                    <a:pt x="11" y="0"/>
                    <a:pt x="5" y="0"/>
                    <a:pt x="0" y="0"/>
                  </a:cubicBezTo>
                  <a:cubicBezTo>
                    <a:pt x="521" y="0"/>
                    <a:pt x="521" y="0"/>
                    <a:pt x="521" y="0"/>
                  </a:cubicBezTo>
                  <a:cubicBezTo>
                    <a:pt x="521" y="0"/>
                    <a:pt x="521" y="0"/>
                    <a:pt x="521" y="0"/>
                  </a:cubicBezTo>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42" name="Google Shape;295;p33"/>
            <p:cNvSpPr/>
            <p:nvPr/>
          </p:nvSpPr>
          <p:spPr>
            <a:xfrm>
              <a:off x="3767373" y="3889786"/>
              <a:ext cx="1045074" cy="0"/>
            </a:xfrm>
            <a:custGeom>
              <a:avLst/>
              <a:gdLst/>
              <a:ahLst/>
              <a:cxnLst/>
              <a:rect l="l" t="t" r="r" b="b"/>
              <a:pathLst>
                <a:path w="1073" h="120000" extrusionOk="0">
                  <a:moveTo>
                    <a:pt x="1065" y="0"/>
                  </a:moveTo>
                  <a:cubicBezTo>
                    <a:pt x="0" y="0"/>
                    <a:pt x="0" y="0"/>
                    <a:pt x="0" y="0"/>
                  </a:cubicBezTo>
                  <a:cubicBezTo>
                    <a:pt x="0" y="0"/>
                    <a:pt x="0" y="0"/>
                    <a:pt x="0" y="0"/>
                  </a:cubicBezTo>
                  <a:cubicBezTo>
                    <a:pt x="1073" y="0"/>
                    <a:pt x="1073" y="0"/>
                    <a:pt x="1073" y="0"/>
                  </a:cubicBezTo>
                  <a:cubicBezTo>
                    <a:pt x="1070" y="0"/>
                    <a:pt x="1068" y="0"/>
                    <a:pt x="1065" y="0"/>
                  </a:cubicBezTo>
                </a:path>
              </a:pathLst>
            </a:custGeom>
            <a:solidFill>
              <a:srgbClr val="7D7D7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43" name="Google Shape;296;p33"/>
            <p:cNvSpPr/>
            <p:nvPr/>
          </p:nvSpPr>
          <p:spPr>
            <a:xfrm>
              <a:off x="3797628" y="3700580"/>
              <a:ext cx="1007200" cy="189206"/>
            </a:xfrm>
            <a:custGeom>
              <a:avLst/>
              <a:gdLst/>
              <a:ahLst/>
              <a:cxnLst/>
              <a:rect l="l" t="t" r="r" b="b"/>
              <a:pathLst>
                <a:path w="1065" h="194" extrusionOk="0">
                  <a:moveTo>
                    <a:pt x="552" y="0"/>
                  </a:moveTo>
                  <a:cubicBezTo>
                    <a:pt x="0" y="0"/>
                    <a:pt x="0" y="0"/>
                    <a:pt x="0" y="0"/>
                  </a:cubicBezTo>
                  <a:cubicBezTo>
                    <a:pt x="0" y="194"/>
                    <a:pt x="0" y="194"/>
                    <a:pt x="0" y="194"/>
                  </a:cubicBezTo>
                  <a:cubicBezTo>
                    <a:pt x="1065" y="194"/>
                    <a:pt x="1065" y="194"/>
                    <a:pt x="1065" y="194"/>
                  </a:cubicBezTo>
                  <a:cubicBezTo>
                    <a:pt x="869" y="192"/>
                    <a:pt x="690" y="119"/>
                    <a:pt x="552"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Lato"/>
                <a:ea typeface="Lato"/>
                <a:cs typeface="Lato"/>
                <a:sym typeface="Lato"/>
              </a:endParaRPr>
            </a:p>
          </p:txBody>
        </p:sp>
        <p:sp>
          <p:nvSpPr>
            <p:cNvPr id="45" name="Google Shape;298;p33"/>
            <p:cNvSpPr/>
            <p:nvPr/>
          </p:nvSpPr>
          <p:spPr>
            <a:xfrm>
              <a:off x="4617326" y="2842965"/>
              <a:ext cx="423256" cy="423225"/>
            </a:xfrm>
            <a:custGeom>
              <a:avLst/>
              <a:gdLst/>
              <a:ahLst/>
              <a:cxnLst/>
              <a:rect l="l" t="t"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dk1"/>
            </a:solid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Clr>
                  <a:srgbClr val="FFFFFF"/>
                </a:buClr>
                <a:buSzPts val="1400"/>
                <a:buFont typeface="Gill Sans" panose="020B0502020104020203"/>
                <a:buNone/>
              </a:pPr>
              <a:endParaRPr sz="1400" b="0" i="0" u="none" strike="noStrike" cap="none">
                <a:solidFill>
                  <a:srgbClr val="FFFFFF"/>
                </a:solidFill>
                <a:latin typeface="Lato"/>
                <a:ea typeface="Lato"/>
                <a:cs typeface="Lato"/>
                <a:sym typeface="Lato"/>
              </a:endParaRPr>
            </a:p>
          </p:txBody>
        </p:sp>
      </p:grpSp>
      <p:sp>
        <p:nvSpPr>
          <p:cNvPr id="46" name="Rectangle 29"/>
          <p:cNvSpPr/>
          <p:nvPr/>
        </p:nvSpPr>
        <p:spPr>
          <a:xfrm>
            <a:off x="1289050" y="4544060"/>
            <a:ext cx="4806950" cy="137350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与荷兰ASML聚焦最尖端产品不同，美国应用材料公司（Applied Materials）产品线众多，集成电路生产相关的设备，如化学气相沉积、物理气相沉积、离子层注入、侵蚀、硅片检测等，它家均有供应。目前是全球精密材料工程的领导厂商，也是全球最大的半导体设备和服务供应商。</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47" name="Rectangle 30"/>
          <p:cNvSpPr/>
          <p:nvPr/>
        </p:nvSpPr>
        <p:spPr>
          <a:xfrm>
            <a:off x="1522730" y="4145280"/>
            <a:ext cx="4482465" cy="3987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lumMod val="75000"/>
                    <a:lumOff val="25000"/>
                  </a:schemeClr>
                </a:solidFill>
                <a:effectLst/>
                <a:uLnTx/>
                <a:uFillTx/>
                <a:latin typeface="仿宋" panose="02010609060101010101" charset="-122"/>
                <a:ea typeface="仿宋" panose="02010609060101010101" charset="-122"/>
                <a:cs typeface="Open Sans" pitchFamily="34" charset="0"/>
                <a:sym typeface="+mn-ea"/>
              </a:rPr>
              <a:t>应用材料（Applied Materials）</a:t>
            </a:r>
            <a:endParaRPr lang="zh-CN" altLang="en-US" sz="2000" b="1" noProof="0" dirty="0">
              <a:ln>
                <a:noFill/>
              </a:ln>
              <a:solidFill>
                <a:schemeClr val="tx1">
                  <a:lumMod val="75000"/>
                  <a:lumOff val="25000"/>
                </a:schemeClr>
              </a:solidFill>
              <a:effectLst/>
              <a:uLnTx/>
              <a:uFillTx/>
              <a:latin typeface="仿宋" panose="02010609060101010101" charset="-122"/>
              <a:ea typeface="仿宋" panose="02010609060101010101" charset="-122"/>
              <a:cs typeface="Open Sans" pitchFamily="34" charset="0"/>
              <a:sym typeface="+mn-ea"/>
            </a:endParaRPr>
          </a:p>
        </p:txBody>
      </p:sp>
      <p:sp>
        <p:nvSpPr>
          <p:cNvPr id="50" name="Rectangle 29"/>
          <p:cNvSpPr/>
          <p:nvPr/>
        </p:nvSpPr>
        <p:spPr>
          <a:xfrm>
            <a:off x="6439535" y="4544060"/>
            <a:ext cx="4996180" cy="137350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台湾最高科技掌握在台积电之手。台积电成立于1987年，是全球首家也是最大的专业集成电路制造服务企业。它专注于芯片代工，工艺水平高、良率高，晶圆代工占据全球接近一半市场份额，大名鼎鼎的苹果A10芯片、华为海思麒麟系列芯片均由台积电制造。目前，其市值高达2200亿元，已与英特尔不相上下。</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51" name="Rectangle 30"/>
          <p:cNvSpPr/>
          <p:nvPr/>
        </p:nvSpPr>
        <p:spPr>
          <a:xfrm>
            <a:off x="6149975" y="4145280"/>
            <a:ext cx="5650230" cy="3987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lumMod val="75000"/>
                    <a:lumOff val="25000"/>
                  </a:schemeClr>
                </a:solidFill>
                <a:effectLst/>
                <a:uLnTx/>
                <a:uFillTx/>
                <a:latin typeface="仿宋" panose="02010609060101010101" charset="-122"/>
                <a:ea typeface="仿宋" panose="02010609060101010101" charset="-122"/>
                <a:cs typeface="Open Sans" pitchFamily="34" charset="0"/>
                <a:sym typeface="+mn-ea"/>
              </a:rPr>
              <a:t>台积电（台湾积体电路制造股份有限公司）</a:t>
            </a:r>
            <a:endParaRPr lang="zh-CN" altLang="en-US" sz="2000" b="1" noProof="0" dirty="0">
              <a:ln>
                <a:noFill/>
              </a:ln>
              <a:solidFill>
                <a:schemeClr val="tx1">
                  <a:lumMod val="75000"/>
                  <a:lumOff val="25000"/>
                </a:schemeClr>
              </a:solidFill>
              <a:effectLst/>
              <a:uLnTx/>
              <a:uFillTx/>
              <a:latin typeface="仿宋" panose="02010609060101010101" charset="-122"/>
              <a:ea typeface="仿宋" panose="02010609060101010101" charset="-122"/>
              <a:cs typeface="Open Sans" pitchFamily="34" charset="0"/>
              <a:sym typeface="+mn-ea"/>
            </a:endParaRPr>
          </a:p>
        </p:txBody>
      </p:sp>
      <p:pic>
        <p:nvPicPr>
          <p:cNvPr id="34" name="图片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44" name="Rectangle: Rounded Corners 71"/>
          <p:cNvSpPr/>
          <p:nvPr>
            <p:custDataLst>
              <p:tags r:id="rId2"/>
            </p:custDataLst>
          </p:nvPr>
        </p:nvSpPr>
        <p:spPr>
          <a:xfrm>
            <a:off x="1104328" y="535323"/>
            <a:ext cx="3172460" cy="5473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2" name="Oval 72"/>
          <p:cNvSpPr/>
          <p:nvPr>
            <p:custDataLst>
              <p:tags r:id="rId3"/>
            </p:custDataLst>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文本框 49"/>
          <p:cNvSpPr txBox="1"/>
          <p:nvPr>
            <p:custDataLst>
              <p:tags r:id="rId4"/>
            </p:custDataLst>
          </p:nvPr>
        </p:nvSpPr>
        <p:spPr>
          <a:xfrm>
            <a:off x="1243330" y="621030"/>
            <a:ext cx="3042285" cy="340995"/>
          </a:xfrm>
          <a:prstGeom prst="rect">
            <a:avLst/>
          </a:prstGeom>
          <a:noFill/>
        </p:spPr>
        <p:txBody>
          <a:bodyPr wrap="squar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全球集成电路产业现状</a:t>
            </a:r>
            <a:endParaRPr lang="zh-CN" altLang="en-US" sz="1600" spc="600" dirty="0">
              <a:solidFill>
                <a:schemeClr val="bg1"/>
              </a:solidFill>
              <a:latin typeface="等线" panose="02010600030101010101" charset="-122"/>
              <a:ea typeface="等线" panose="02010600030101010101" charset="-122"/>
              <a:cs typeface="+mn-ea"/>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anim calcmode="lin" valueType="num">
                                      <p:cBhvr>
                                        <p:cTn id="19" dur="1000" fill="hold"/>
                                        <p:tgtEl>
                                          <p:spTgt spid="50"/>
                                        </p:tgtEl>
                                        <p:attrNameLst>
                                          <p:attrName>ppt_x</p:attrName>
                                        </p:attrNameLst>
                                      </p:cBhvr>
                                      <p:tavLst>
                                        <p:tav tm="0">
                                          <p:val>
                                            <p:strVal val="#ppt_x"/>
                                          </p:val>
                                        </p:tav>
                                        <p:tav tm="100000">
                                          <p:val>
                                            <p:strVal val="#ppt_x"/>
                                          </p:val>
                                        </p:tav>
                                      </p:tavLst>
                                    </p:anim>
                                    <p:anim calcmode="lin" valueType="num">
                                      <p:cBhvr>
                                        <p:cTn id="20" dur="1000" fill="hold"/>
                                        <p:tgtEl>
                                          <p:spTgt spid="5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1000"/>
                                        <p:tgtEl>
                                          <p:spTgt spid="51"/>
                                        </p:tgtEl>
                                      </p:cBhvr>
                                    </p:animEffect>
                                    <p:anim calcmode="lin" valueType="num">
                                      <p:cBhvr>
                                        <p:cTn id="24" dur="1000" fill="hold"/>
                                        <p:tgtEl>
                                          <p:spTgt spid="51"/>
                                        </p:tgtEl>
                                        <p:attrNameLst>
                                          <p:attrName>ppt_x</p:attrName>
                                        </p:attrNameLst>
                                      </p:cBhvr>
                                      <p:tavLst>
                                        <p:tav tm="0">
                                          <p:val>
                                            <p:strVal val="#ppt_x"/>
                                          </p:val>
                                        </p:tav>
                                        <p:tav tm="100000">
                                          <p:val>
                                            <p:strVal val="#ppt_x"/>
                                          </p:val>
                                        </p:tav>
                                      </p:tavLst>
                                    </p:anim>
                                    <p:anim calcmode="lin" valueType="num">
                                      <p:cBhvr>
                                        <p:cTn id="2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50"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3"/>
          <p:cNvSpPr/>
          <p:nvPr/>
        </p:nvSpPr>
        <p:spPr bwMode="auto">
          <a:xfrm>
            <a:off x="3328322" y="2794890"/>
            <a:ext cx="317113" cy="237823"/>
          </a:xfrm>
          <a:custGeom>
            <a:avLst/>
            <a:gdLst>
              <a:gd name="connsiteX0" fmla="*/ 202025 w 339741"/>
              <a:gd name="connsiteY0" fmla="*/ 0 h 254794"/>
              <a:gd name="connsiteX1" fmla="*/ 219091 w 339741"/>
              <a:gd name="connsiteY1" fmla="*/ 7144 h 254794"/>
              <a:gd name="connsiteX2" fmla="*/ 339741 w 339741"/>
              <a:gd name="connsiteY2" fmla="*/ 127794 h 254794"/>
              <a:gd name="connsiteX3" fmla="*/ 219091 w 339741"/>
              <a:gd name="connsiteY3" fmla="*/ 245269 h 254794"/>
              <a:gd name="connsiteX4" fmla="*/ 203216 w 339741"/>
              <a:gd name="connsiteY4" fmla="*/ 254794 h 254794"/>
              <a:gd name="connsiteX5" fmla="*/ 187341 w 339741"/>
              <a:gd name="connsiteY5" fmla="*/ 245269 h 254794"/>
              <a:gd name="connsiteX6" fmla="*/ 187341 w 339741"/>
              <a:gd name="connsiteY6" fmla="*/ 213519 h 254794"/>
              <a:gd name="connsiteX7" fmla="*/ 273066 w 339741"/>
              <a:gd name="connsiteY7" fmla="*/ 127794 h 254794"/>
              <a:gd name="connsiteX8" fmla="*/ 187341 w 339741"/>
              <a:gd name="connsiteY8" fmla="*/ 42069 h 254794"/>
              <a:gd name="connsiteX9" fmla="*/ 187341 w 339741"/>
              <a:gd name="connsiteY9" fmla="*/ 7144 h 254794"/>
              <a:gd name="connsiteX10" fmla="*/ 202025 w 339741"/>
              <a:gd name="connsiteY10" fmla="*/ 0 h 254794"/>
              <a:gd name="connsiteX11" fmla="*/ 22007 w 339741"/>
              <a:gd name="connsiteY11" fmla="*/ 0 h 254794"/>
              <a:gd name="connsiteX12" fmla="*/ 39299 w 339741"/>
              <a:gd name="connsiteY12" fmla="*/ 7144 h 254794"/>
              <a:gd name="connsiteX13" fmla="*/ 158766 w 339741"/>
              <a:gd name="connsiteY13" fmla="*/ 127794 h 254794"/>
              <a:gd name="connsiteX14" fmla="*/ 39299 w 339741"/>
              <a:gd name="connsiteY14" fmla="*/ 245269 h 254794"/>
              <a:gd name="connsiteX15" fmla="*/ 23579 w 339741"/>
              <a:gd name="connsiteY15" fmla="*/ 254794 h 254794"/>
              <a:gd name="connsiteX16" fmla="*/ 4716 w 339741"/>
              <a:gd name="connsiteY16" fmla="*/ 245269 h 254794"/>
              <a:gd name="connsiteX17" fmla="*/ 4716 w 339741"/>
              <a:gd name="connsiteY17" fmla="*/ 213519 h 254794"/>
              <a:gd name="connsiteX18" fmla="*/ 92745 w 339741"/>
              <a:gd name="connsiteY18" fmla="*/ 127794 h 254794"/>
              <a:gd name="connsiteX19" fmla="*/ 4716 w 339741"/>
              <a:gd name="connsiteY19" fmla="*/ 42069 h 254794"/>
              <a:gd name="connsiteX20" fmla="*/ 4716 w 339741"/>
              <a:gd name="connsiteY20" fmla="*/ 7144 h 254794"/>
              <a:gd name="connsiteX21" fmla="*/ 22007 w 339741"/>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9741" h="254794">
                <a:moveTo>
                  <a:pt x="202025" y="0"/>
                </a:moveTo>
                <a:cubicBezTo>
                  <a:pt x="207979" y="0"/>
                  <a:pt x="214329" y="2382"/>
                  <a:pt x="219091" y="7144"/>
                </a:cubicBezTo>
                <a:cubicBezTo>
                  <a:pt x="339741" y="127794"/>
                  <a:pt x="339741" y="127794"/>
                  <a:pt x="339741" y="127794"/>
                </a:cubicBezTo>
                <a:cubicBezTo>
                  <a:pt x="219091" y="245269"/>
                  <a:pt x="219091" y="245269"/>
                  <a:pt x="219091" y="245269"/>
                </a:cubicBezTo>
                <a:cubicBezTo>
                  <a:pt x="215916" y="251619"/>
                  <a:pt x="209566" y="254794"/>
                  <a:pt x="203216" y="254794"/>
                </a:cubicBezTo>
                <a:cubicBezTo>
                  <a:pt x="196866" y="254794"/>
                  <a:pt x="190516" y="251619"/>
                  <a:pt x="187341" y="245269"/>
                </a:cubicBezTo>
                <a:cubicBezTo>
                  <a:pt x="177816" y="238919"/>
                  <a:pt x="177816" y="223044"/>
                  <a:pt x="187341" y="213519"/>
                </a:cubicBezTo>
                <a:cubicBezTo>
                  <a:pt x="273066" y="127794"/>
                  <a:pt x="273066" y="127794"/>
                  <a:pt x="273066" y="127794"/>
                </a:cubicBezTo>
                <a:cubicBezTo>
                  <a:pt x="187341" y="42069"/>
                  <a:pt x="187341" y="42069"/>
                  <a:pt x="187341" y="42069"/>
                </a:cubicBezTo>
                <a:cubicBezTo>
                  <a:pt x="177816" y="32544"/>
                  <a:pt x="177816" y="16669"/>
                  <a:pt x="187341" y="7144"/>
                </a:cubicBezTo>
                <a:cubicBezTo>
                  <a:pt x="190516" y="2382"/>
                  <a:pt x="196072" y="0"/>
                  <a:pt x="202025" y="0"/>
                </a:cubicBezTo>
                <a:close/>
                <a:moveTo>
                  <a:pt x="22007" y="0"/>
                </a:moveTo>
                <a:cubicBezTo>
                  <a:pt x="28295" y="0"/>
                  <a:pt x="34583" y="2382"/>
                  <a:pt x="39299" y="7144"/>
                </a:cubicBezTo>
                <a:cubicBezTo>
                  <a:pt x="158766" y="127794"/>
                  <a:pt x="158766" y="127794"/>
                  <a:pt x="158766" y="127794"/>
                </a:cubicBezTo>
                <a:cubicBezTo>
                  <a:pt x="39299" y="245269"/>
                  <a:pt x="39299" y="245269"/>
                  <a:pt x="39299" y="245269"/>
                </a:cubicBezTo>
                <a:cubicBezTo>
                  <a:pt x="36155" y="251619"/>
                  <a:pt x="29867" y="254794"/>
                  <a:pt x="23579" y="254794"/>
                </a:cubicBezTo>
                <a:cubicBezTo>
                  <a:pt x="17291" y="254794"/>
                  <a:pt x="11004" y="251619"/>
                  <a:pt x="4716" y="245269"/>
                </a:cubicBezTo>
                <a:cubicBezTo>
                  <a:pt x="-1572" y="238919"/>
                  <a:pt x="-1572" y="223044"/>
                  <a:pt x="4716" y="213519"/>
                </a:cubicBezTo>
                <a:cubicBezTo>
                  <a:pt x="92745" y="127794"/>
                  <a:pt x="92745" y="127794"/>
                  <a:pt x="92745" y="127794"/>
                </a:cubicBezTo>
                <a:cubicBezTo>
                  <a:pt x="4716" y="42069"/>
                  <a:pt x="4716" y="42069"/>
                  <a:pt x="4716" y="42069"/>
                </a:cubicBezTo>
                <a:cubicBezTo>
                  <a:pt x="-1572" y="32544"/>
                  <a:pt x="-1572" y="16669"/>
                  <a:pt x="4716" y="7144"/>
                </a:cubicBezTo>
                <a:cubicBezTo>
                  <a:pt x="9432" y="2382"/>
                  <a:pt x="15720" y="0"/>
                  <a:pt x="22007" y="0"/>
                </a:cubicBezTo>
                <a:close/>
              </a:path>
            </a:pathLst>
          </a:custGeom>
          <a:solidFill>
            <a:schemeClr val="accent1"/>
          </a:solidFill>
          <a:ln>
            <a:noFill/>
          </a:ln>
        </p:spPr>
        <p:txBody>
          <a:bodyPr vert="horz" wrap="square" lIns="91440" tIns="45720" rIns="91440" bIns="45720" numCol="1" anchor="t" anchorCtr="0" compatLnSpc="1">
            <a:noAutofit/>
          </a:bodyPr>
          <a:lstStyle/>
          <a:p>
            <a:pPr algn="ctr"/>
            <a:endParaRPr lang="en-US" spc="-30">
              <a:latin typeface="Source Han Sans CN" panose="020B0400000000000000" pitchFamily="34" charset="-128"/>
              <a:ea typeface="Source Han Sans CN" panose="020B0400000000000000" pitchFamily="34" charset="-128"/>
            </a:endParaRPr>
          </a:p>
        </p:txBody>
      </p:sp>
      <p:sp>
        <p:nvSpPr>
          <p:cNvPr id="3" name="Freeform 64"/>
          <p:cNvSpPr>
            <a:spLocks noChangeShapeType="1"/>
          </p:cNvSpPr>
          <p:nvPr/>
        </p:nvSpPr>
        <p:spPr bwMode="auto">
          <a:xfrm>
            <a:off x="5972722" y="2794890"/>
            <a:ext cx="317837" cy="237823"/>
          </a:xfrm>
          <a:custGeom>
            <a:avLst/>
            <a:gdLst>
              <a:gd name="connsiteX0" fmla="*/ 205582 w 340519"/>
              <a:gd name="connsiteY0" fmla="*/ 0 h 254794"/>
              <a:gd name="connsiteX1" fmla="*/ 223044 w 340519"/>
              <a:gd name="connsiteY1" fmla="*/ 7144 h 254794"/>
              <a:gd name="connsiteX2" fmla="*/ 340519 w 340519"/>
              <a:gd name="connsiteY2" fmla="*/ 127794 h 254794"/>
              <a:gd name="connsiteX3" fmla="*/ 223044 w 340519"/>
              <a:gd name="connsiteY3" fmla="*/ 245269 h 254794"/>
              <a:gd name="connsiteX4" fmla="*/ 203994 w 340519"/>
              <a:gd name="connsiteY4" fmla="*/ 254794 h 254794"/>
              <a:gd name="connsiteX5" fmla="*/ 188119 w 340519"/>
              <a:gd name="connsiteY5" fmla="*/ 245269 h 254794"/>
              <a:gd name="connsiteX6" fmla="*/ 188119 w 340519"/>
              <a:gd name="connsiteY6" fmla="*/ 213519 h 254794"/>
              <a:gd name="connsiteX7" fmla="*/ 273844 w 340519"/>
              <a:gd name="connsiteY7" fmla="*/ 127794 h 254794"/>
              <a:gd name="connsiteX8" fmla="*/ 188119 w 340519"/>
              <a:gd name="connsiteY8" fmla="*/ 42069 h 254794"/>
              <a:gd name="connsiteX9" fmla="*/ 188119 w 340519"/>
              <a:gd name="connsiteY9" fmla="*/ 7144 h 254794"/>
              <a:gd name="connsiteX10" fmla="*/ 205582 w 340519"/>
              <a:gd name="connsiteY10" fmla="*/ 0 h 254794"/>
              <a:gd name="connsiteX11" fmla="*/ 24607 w 340519"/>
              <a:gd name="connsiteY11" fmla="*/ 0 h 254794"/>
              <a:gd name="connsiteX12" fmla="*/ 42069 w 340519"/>
              <a:gd name="connsiteY12" fmla="*/ 7144 h 254794"/>
              <a:gd name="connsiteX13" fmla="*/ 159544 w 340519"/>
              <a:gd name="connsiteY13" fmla="*/ 127794 h 254794"/>
              <a:gd name="connsiteX14" fmla="*/ 42069 w 340519"/>
              <a:gd name="connsiteY14" fmla="*/ 245269 h 254794"/>
              <a:gd name="connsiteX15" fmla="*/ 23019 w 340519"/>
              <a:gd name="connsiteY15" fmla="*/ 254794 h 254794"/>
              <a:gd name="connsiteX16" fmla="*/ 7144 w 340519"/>
              <a:gd name="connsiteY16" fmla="*/ 245269 h 254794"/>
              <a:gd name="connsiteX17" fmla="*/ 7144 w 340519"/>
              <a:gd name="connsiteY17" fmla="*/ 213519 h 254794"/>
              <a:gd name="connsiteX18" fmla="*/ 92869 w 340519"/>
              <a:gd name="connsiteY18" fmla="*/ 127794 h 254794"/>
              <a:gd name="connsiteX19" fmla="*/ 7144 w 340519"/>
              <a:gd name="connsiteY19" fmla="*/ 42069 h 254794"/>
              <a:gd name="connsiteX20" fmla="*/ 7144 w 340519"/>
              <a:gd name="connsiteY20" fmla="*/ 7144 h 254794"/>
              <a:gd name="connsiteX21" fmla="*/ 24607 w 340519"/>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519" h="254794">
                <a:moveTo>
                  <a:pt x="205582" y="0"/>
                </a:moveTo>
                <a:cubicBezTo>
                  <a:pt x="211932" y="0"/>
                  <a:pt x="218282" y="2381"/>
                  <a:pt x="223044" y="7144"/>
                </a:cubicBezTo>
                <a:cubicBezTo>
                  <a:pt x="340519" y="127794"/>
                  <a:pt x="340519" y="127794"/>
                  <a:pt x="340519" y="127794"/>
                </a:cubicBezTo>
                <a:cubicBezTo>
                  <a:pt x="223044" y="245269"/>
                  <a:pt x="223044" y="245269"/>
                  <a:pt x="223044" y="245269"/>
                </a:cubicBezTo>
                <a:cubicBezTo>
                  <a:pt x="216694" y="251619"/>
                  <a:pt x="210344" y="254794"/>
                  <a:pt x="203994" y="254794"/>
                </a:cubicBezTo>
                <a:cubicBezTo>
                  <a:pt x="200819" y="254794"/>
                  <a:pt x="194469" y="251619"/>
                  <a:pt x="188119" y="245269"/>
                </a:cubicBezTo>
                <a:cubicBezTo>
                  <a:pt x="178594" y="238919"/>
                  <a:pt x="178594" y="223044"/>
                  <a:pt x="188119" y="213519"/>
                </a:cubicBezTo>
                <a:cubicBezTo>
                  <a:pt x="273844" y="127794"/>
                  <a:pt x="273844" y="127794"/>
                  <a:pt x="273844" y="127794"/>
                </a:cubicBezTo>
                <a:cubicBezTo>
                  <a:pt x="188119" y="42069"/>
                  <a:pt x="188119" y="42069"/>
                  <a:pt x="188119" y="42069"/>
                </a:cubicBezTo>
                <a:cubicBezTo>
                  <a:pt x="178594" y="32544"/>
                  <a:pt x="178594" y="16669"/>
                  <a:pt x="188119" y="7144"/>
                </a:cubicBezTo>
                <a:cubicBezTo>
                  <a:pt x="192882" y="2381"/>
                  <a:pt x="199232" y="0"/>
                  <a:pt x="205582" y="0"/>
                </a:cubicBezTo>
                <a:close/>
                <a:moveTo>
                  <a:pt x="24607" y="0"/>
                </a:moveTo>
                <a:cubicBezTo>
                  <a:pt x="30957" y="0"/>
                  <a:pt x="37307" y="2381"/>
                  <a:pt x="42069" y="7144"/>
                </a:cubicBezTo>
                <a:cubicBezTo>
                  <a:pt x="159544" y="127794"/>
                  <a:pt x="159544" y="127794"/>
                  <a:pt x="159544" y="127794"/>
                </a:cubicBezTo>
                <a:cubicBezTo>
                  <a:pt x="42069" y="245269"/>
                  <a:pt x="42069" y="245269"/>
                  <a:pt x="42069" y="245269"/>
                </a:cubicBezTo>
                <a:cubicBezTo>
                  <a:pt x="35719" y="251619"/>
                  <a:pt x="29369" y="254794"/>
                  <a:pt x="23019" y="254794"/>
                </a:cubicBezTo>
                <a:cubicBezTo>
                  <a:pt x="16669" y="254794"/>
                  <a:pt x="13494" y="251619"/>
                  <a:pt x="7144" y="245269"/>
                </a:cubicBezTo>
                <a:cubicBezTo>
                  <a:pt x="-2381" y="238919"/>
                  <a:pt x="-2381" y="223044"/>
                  <a:pt x="7144" y="213519"/>
                </a:cubicBezTo>
                <a:cubicBezTo>
                  <a:pt x="92869" y="127794"/>
                  <a:pt x="92869" y="127794"/>
                  <a:pt x="92869" y="127794"/>
                </a:cubicBezTo>
                <a:cubicBezTo>
                  <a:pt x="7144" y="42069"/>
                  <a:pt x="7144" y="42069"/>
                  <a:pt x="7144" y="42069"/>
                </a:cubicBezTo>
                <a:cubicBezTo>
                  <a:pt x="-2381" y="32544"/>
                  <a:pt x="-2381" y="16669"/>
                  <a:pt x="7144" y="7144"/>
                </a:cubicBezTo>
                <a:cubicBezTo>
                  <a:pt x="11907" y="2381"/>
                  <a:pt x="18257" y="0"/>
                  <a:pt x="24607" y="0"/>
                </a:cubicBezTo>
                <a:close/>
              </a:path>
            </a:pathLst>
          </a:custGeom>
          <a:solidFill>
            <a:schemeClr val="accent3"/>
          </a:solidFill>
          <a:ln>
            <a:noFill/>
          </a:ln>
        </p:spPr>
        <p:txBody>
          <a:bodyPr vert="horz" wrap="square" lIns="91440" tIns="45720" rIns="91440" bIns="45720" numCol="1" anchor="t" anchorCtr="0" compatLnSpc="1">
            <a:noAutofit/>
          </a:bodyPr>
          <a:lstStyle/>
          <a:p>
            <a:pPr algn="ctr"/>
            <a:endParaRPr lang="en-US" spc="-30">
              <a:latin typeface="Source Han Sans CN" panose="020B0400000000000000" pitchFamily="34" charset="-128"/>
              <a:ea typeface="Source Han Sans CN" panose="020B0400000000000000" pitchFamily="34" charset="-128"/>
            </a:endParaRPr>
          </a:p>
        </p:txBody>
      </p:sp>
      <p:sp>
        <p:nvSpPr>
          <p:cNvPr id="4" name="Freeform 65"/>
          <p:cNvSpPr>
            <a:spLocks noChangeShapeType="1"/>
          </p:cNvSpPr>
          <p:nvPr/>
        </p:nvSpPr>
        <p:spPr bwMode="auto">
          <a:xfrm>
            <a:off x="8617901" y="2794890"/>
            <a:ext cx="317837" cy="237823"/>
          </a:xfrm>
          <a:custGeom>
            <a:avLst/>
            <a:gdLst>
              <a:gd name="connsiteX0" fmla="*/ 203994 w 340519"/>
              <a:gd name="connsiteY0" fmla="*/ 0 h 254794"/>
              <a:gd name="connsiteX1" fmla="*/ 219869 w 340519"/>
              <a:gd name="connsiteY1" fmla="*/ 7144 h 254794"/>
              <a:gd name="connsiteX2" fmla="*/ 340519 w 340519"/>
              <a:gd name="connsiteY2" fmla="*/ 127794 h 254794"/>
              <a:gd name="connsiteX3" fmla="*/ 219869 w 340519"/>
              <a:gd name="connsiteY3" fmla="*/ 245269 h 254794"/>
              <a:gd name="connsiteX4" fmla="*/ 203994 w 340519"/>
              <a:gd name="connsiteY4" fmla="*/ 254794 h 254794"/>
              <a:gd name="connsiteX5" fmla="*/ 188119 w 340519"/>
              <a:gd name="connsiteY5" fmla="*/ 245269 h 254794"/>
              <a:gd name="connsiteX6" fmla="*/ 188119 w 340519"/>
              <a:gd name="connsiteY6" fmla="*/ 213519 h 254794"/>
              <a:gd name="connsiteX7" fmla="*/ 273844 w 340519"/>
              <a:gd name="connsiteY7" fmla="*/ 127794 h 254794"/>
              <a:gd name="connsiteX8" fmla="*/ 188119 w 340519"/>
              <a:gd name="connsiteY8" fmla="*/ 42069 h 254794"/>
              <a:gd name="connsiteX9" fmla="*/ 188119 w 340519"/>
              <a:gd name="connsiteY9" fmla="*/ 7144 h 254794"/>
              <a:gd name="connsiteX10" fmla="*/ 203994 w 340519"/>
              <a:gd name="connsiteY10" fmla="*/ 0 h 254794"/>
              <a:gd name="connsiteX11" fmla="*/ 23019 w 340519"/>
              <a:gd name="connsiteY11" fmla="*/ 0 h 254794"/>
              <a:gd name="connsiteX12" fmla="*/ 38894 w 340519"/>
              <a:gd name="connsiteY12" fmla="*/ 7144 h 254794"/>
              <a:gd name="connsiteX13" fmla="*/ 159544 w 340519"/>
              <a:gd name="connsiteY13" fmla="*/ 127794 h 254794"/>
              <a:gd name="connsiteX14" fmla="*/ 38894 w 340519"/>
              <a:gd name="connsiteY14" fmla="*/ 245269 h 254794"/>
              <a:gd name="connsiteX15" fmla="*/ 23019 w 340519"/>
              <a:gd name="connsiteY15" fmla="*/ 254794 h 254794"/>
              <a:gd name="connsiteX16" fmla="*/ 7144 w 340519"/>
              <a:gd name="connsiteY16" fmla="*/ 245269 h 254794"/>
              <a:gd name="connsiteX17" fmla="*/ 7144 w 340519"/>
              <a:gd name="connsiteY17" fmla="*/ 213519 h 254794"/>
              <a:gd name="connsiteX18" fmla="*/ 92869 w 340519"/>
              <a:gd name="connsiteY18" fmla="*/ 127794 h 254794"/>
              <a:gd name="connsiteX19" fmla="*/ 7144 w 340519"/>
              <a:gd name="connsiteY19" fmla="*/ 42069 h 254794"/>
              <a:gd name="connsiteX20" fmla="*/ 7144 w 340519"/>
              <a:gd name="connsiteY20" fmla="*/ 7144 h 254794"/>
              <a:gd name="connsiteX21" fmla="*/ 23019 w 340519"/>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519" h="254794">
                <a:moveTo>
                  <a:pt x="203994" y="0"/>
                </a:moveTo>
                <a:cubicBezTo>
                  <a:pt x="209550" y="0"/>
                  <a:pt x="215107" y="2381"/>
                  <a:pt x="219869" y="7144"/>
                </a:cubicBezTo>
                <a:cubicBezTo>
                  <a:pt x="340519" y="127794"/>
                  <a:pt x="340519" y="127794"/>
                  <a:pt x="340519" y="127794"/>
                </a:cubicBezTo>
                <a:cubicBezTo>
                  <a:pt x="219869" y="245269"/>
                  <a:pt x="219869" y="245269"/>
                  <a:pt x="219869" y="245269"/>
                </a:cubicBezTo>
                <a:cubicBezTo>
                  <a:pt x="216694" y="251619"/>
                  <a:pt x="210344" y="254794"/>
                  <a:pt x="203994" y="254794"/>
                </a:cubicBezTo>
                <a:cubicBezTo>
                  <a:pt x="197644" y="254794"/>
                  <a:pt x="191294" y="251619"/>
                  <a:pt x="188119" y="245269"/>
                </a:cubicBezTo>
                <a:cubicBezTo>
                  <a:pt x="178594" y="238919"/>
                  <a:pt x="178594" y="223044"/>
                  <a:pt x="188119" y="213519"/>
                </a:cubicBezTo>
                <a:cubicBezTo>
                  <a:pt x="273844" y="127794"/>
                  <a:pt x="273844" y="127794"/>
                  <a:pt x="273844" y="127794"/>
                </a:cubicBezTo>
                <a:cubicBezTo>
                  <a:pt x="188119" y="42069"/>
                  <a:pt x="188119" y="42069"/>
                  <a:pt x="188119" y="42069"/>
                </a:cubicBezTo>
                <a:cubicBezTo>
                  <a:pt x="178594" y="32544"/>
                  <a:pt x="178594" y="16669"/>
                  <a:pt x="188119" y="7144"/>
                </a:cubicBezTo>
                <a:cubicBezTo>
                  <a:pt x="192882" y="2381"/>
                  <a:pt x="198438" y="0"/>
                  <a:pt x="203994" y="0"/>
                </a:cubicBezTo>
                <a:close/>
                <a:moveTo>
                  <a:pt x="23019" y="0"/>
                </a:moveTo>
                <a:cubicBezTo>
                  <a:pt x="28576" y="0"/>
                  <a:pt x="34132" y="2381"/>
                  <a:pt x="38894" y="7144"/>
                </a:cubicBezTo>
                <a:cubicBezTo>
                  <a:pt x="159544" y="127794"/>
                  <a:pt x="159544" y="127794"/>
                  <a:pt x="159544" y="127794"/>
                </a:cubicBezTo>
                <a:cubicBezTo>
                  <a:pt x="38894" y="245269"/>
                  <a:pt x="38894" y="245269"/>
                  <a:pt x="38894" y="245269"/>
                </a:cubicBezTo>
                <a:cubicBezTo>
                  <a:pt x="35719" y="251619"/>
                  <a:pt x="29369" y="254794"/>
                  <a:pt x="23019" y="254794"/>
                </a:cubicBezTo>
                <a:cubicBezTo>
                  <a:pt x="16669" y="254794"/>
                  <a:pt x="10319" y="251619"/>
                  <a:pt x="7144" y="245269"/>
                </a:cubicBezTo>
                <a:cubicBezTo>
                  <a:pt x="-2381" y="238919"/>
                  <a:pt x="-2381" y="223044"/>
                  <a:pt x="7144" y="213519"/>
                </a:cubicBezTo>
                <a:cubicBezTo>
                  <a:pt x="92869" y="127794"/>
                  <a:pt x="92869" y="127794"/>
                  <a:pt x="92869" y="127794"/>
                </a:cubicBezTo>
                <a:cubicBezTo>
                  <a:pt x="7144" y="42069"/>
                  <a:pt x="7144" y="42069"/>
                  <a:pt x="7144" y="42069"/>
                </a:cubicBezTo>
                <a:cubicBezTo>
                  <a:pt x="-2381" y="32544"/>
                  <a:pt x="-2381" y="16669"/>
                  <a:pt x="7144" y="7144"/>
                </a:cubicBezTo>
                <a:cubicBezTo>
                  <a:pt x="11907" y="2381"/>
                  <a:pt x="17463" y="0"/>
                  <a:pt x="23019" y="0"/>
                </a:cubicBezTo>
                <a:close/>
              </a:path>
            </a:pathLst>
          </a:custGeom>
          <a:solidFill>
            <a:schemeClr val="accent1"/>
          </a:solidFill>
          <a:ln>
            <a:noFill/>
          </a:ln>
        </p:spPr>
        <p:txBody>
          <a:bodyPr vert="horz" wrap="square" lIns="91440" tIns="45720" rIns="91440" bIns="45720" numCol="1" anchor="t" anchorCtr="0" compatLnSpc="1">
            <a:noAutofit/>
          </a:bodyPr>
          <a:lstStyle/>
          <a:p>
            <a:pPr algn="ctr"/>
            <a:endParaRPr lang="en-US" spc="-30">
              <a:latin typeface="Source Han Sans CN" panose="020B0400000000000000" pitchFamily="34" charset="-128"/>
              <a:ea typeface="Source Han Sans CN" panose="020B0400000000000000" pitchFamily="34" charset="-128"/>
            </a:endParaRPr>
          </a:p>
        </p:txBody>
      </p:sp>
      <p:grpSp>
        <p:nvGrpSpPr>
          <p:cNvPr id="5" name="Group 1"/>
          <p:cNvGrpSpPr/>
          <p:nvPr/>
        </p:nvGrpSpPr>
        <p:grpSpPr>
          <a:xfrm>
            <a:off x="1464792" y="1681759"/>
            <a:ext cx="1327658" cy="2563447"/>
            <a:chOff x="1368576" y="1859503"/>
            <a:chExt cx="1422400" cy="2746375"/>
          </a:xfrm>
          <a:solidFill>
            <a:schemeClr val="accent1"/>
          </a:solidFill>
        </p:grpSpPr>
        <p:sp>
          <p:nvSpPr>
            <p:cNvPr id="6" name="Freeform 37"/>
            <p:cNvSpPr/>
            <p:nvPr/>
          </p:nvSpPr>
          <p:spPr bwMode="auto">
            <a:xfrm>
              <a:off x="1965476" y="4231228"/>
              <a:ext cx="228600" cy="374650"/>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grpFill/>
            <a:ln>
              <a:noFill/>
            </a:ln>
          </p:spPr>
          <p:txBody>
            <a:bodyPr vert="horz" wrap="square" lIns="91440" tIns="45720" rIns="91440" bIns="45720" numCol="1" anchor="t" anchorCtr="0" compatLnSpc="1"/>
            <a:lstStyle/>
            <a:p>
              <a:pPr algn="ctr"/>
              <a:endParaRPr lang="en-US" spc="-30">
                <a:latin typeface="Source Han Sans CN" panose="020B0400000000000000" pitchFamily="34" charset="-128"/>
                <a:ea typeface="Source Han Sans CN" panose="020B0400000000000000" pitchFamily="34" charset="-128"/>
              </a:endParaRPr>
            </a:p>
          </p:txBody>
        </p:sp>
        <p:sp>
          <p:nvSpPr>
            <p:cNvPr id="7" name="Freeform 38"/>
            <p:cNvSpPr/>
            <p:nvPr/>
          </p:nvSpPr>
          <p:spPr bwMode="auto">
            <a:xfrm>
              <a:off x="2028976" y="4231228"/>
              <a:ext cx="101600" cy="79375"/>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grpFill/>
            <a:ln>
              <a:noFill/>
            </a:ln>
          </p:spPr>
          <p:txBody>
            <a:bodyPr vert="horz" wrap="square" lIns="91440" tIns="45720" rIns="91440" bIns="45720" numCol="1" anchor="t" anchorCtr="0" compatLnSpc="1"/>
            <a:lstStyle/>
            <a:p>
              <a:pPr algn="ctr"/>
              <a:endParaRPr lang="en-US" spc="-30">
                <a:latin typeface="Source Han Sans CN" panose="020B0400000000000000" pitchFamily="34" charset="-128"/>
                <a:ea typeface="Source Han Sans CN" panose="020B0400000000000000" pitchFamily="34" charset="-128"/>
              </a:endParaRPr>
            </a:p>
          </p:txBody>
        </p:sp>
        <p:sp>
          <p:nvSpPr>
            <p:cNvPr id="8" name="Freeform 39"/>
            <p:cNvSpPr>
              <a:spLocks noEditPoints="1"/>
            </p:cNvSpPr>
            <p:nvPr/>
          </p:nvSpPr>
          <p:spPr bwMode="auto">
            <a:xfrm>
              <a:off x="1368576"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Source Han Sans CN" panose="020B0400000000000000" pitchFamily="34" charset="-128"/>
                <a:ea typeface="Source Han Sans CN" panose="020B0400000000000000" pitchFamily="34" charset="-128"/>
              </a:endParaRPr>
            </a:p>
          </p:txBody>
        </p:sp>
      </p:grpSp>
      <p:grpSp>
        <p:nvGrpSpPr>
          <p:cNvPr id="9" name="Group 6"/>
          <p:cNvGrpSpPr/>
          <p:nvPr/>
        </p:nvGrpSpPr>
        <p:grpSpPr>
          <a:xfrm>
            <a:off x="4109193" y="1681759"/>
            <a:ext cx="1327658" cy="2563447"/>
            <a:chOff x="4012977" y="1859503"/>
            <a:chExt cx="1422400" cy="2746375"/>
          </a:xfrm>
        </p:grpSpPr>
        <p:sp>
          <p:nvSpPr>
            <p:cNvPr id="10" name="Freeform 40"/>
            <p:cNvSpPr/>
            <p:nvPr/>
          </p:nvSpPr>
          <p:spPr bwMode="auto">
            <a:xfrm>
              <a:off x="4608808" y="4231228"/>
              <a:ext cx="231775" cy="374650"/>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solidFill>
              <a:schemeClr val="accent2"/>
            </a:solidFill>
            <a:ln>
              <a:noFill/>
            </a:ln>
          </p:spPr>
          <p:txBody>
            <a:bodyPr vert="horz" wrap="square" lIns="91440" tIns="45720" rIns="91440" bIns="45720" numCol="1" anchor="t" anchorCtr="0" compatLnSpc="1"/>
            <a:lstStyle/>
            <a:p>
              <a:pPr algn="ctr"/>
              <a:endParaRPr lang="en-US" spc="-30">
                <a:latin typeface="Source Han Sans CN" panose="020B0400000000000000" pitchFamily="34" charset="-128"/>
                <a:ea typeface="Source Han Sans CN" panose="020B0400000000000000" pitchFamily="34" charset="-128"/>
              </a:endParaRPr>
            </a:p>
          </p:txBody>
        </p:sp>
        <p:sp>
          <p:nvSpPr>
            <p:cNvPr id="11" name="Freeform 41"/>
            <p:cNvSpPr/>
            <p:nvPr/>
          </p:nvSpPr>
          <p:spPr bwMode="auto">
            <a:xfrm>
              <a:off x="4672308" y="4231228"/>
              <a:ext cx="104775" cy="79375"/>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solidFill>
              <a:schemeClr val="accent2">
                <a:lumMod val="50000"/>
                <a:alpha val="50000"/>
              </a:schemeClr>
            </a:solidFill>
            <a:ln>
              <a:noFill/>
            </a:ln>
          </p:spPr>
          <p:txBody>
            <a:bodyPr vert="horz" wrap="square" lIns="91440" tIns="45720" rIns="91440" bIns="45720" numCol="1" anchor="t" anchorCtr="0" compatLnSpc="1"/>
            <a:lstStyle/>
            <a:p>
              <a:pPr algn="ctr"/>
              <a:endParaRPr lang="en-US" spc="-30">
                <a:latin typeface="Source Han Sans CN" panose="020B0400000000000000" pitchFamily="34" charset="-128"/>
                <a:ea typeface="Source Han Sans CN" panose="020B0400000000000000" pitchFamily="34" charset="-128"/>
              </a:endParaRPr>
            </a:p>
          </p:txBody>
        </p:sp>
        <p:sp>
          <p:nvSpPr>
            <p:cNvPr id="12" name="Freeform 74"/>
            <p:cNvSpPr>
              <a:spLocks noEditPoints="1"/>
            </p:cNvSpPr>
            <p:nvPr/>
          </p:nvSpPr>
          <p:spPr bwMode="auto">
            <a:xfrm>
              <a:off x="4012977"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chemeClr val="accent2"/>
            </a:solidFill>
            <a:ln>
              <a:noFill/>
            </a:ln>
          </p:spPr>
          <p:txBody>
            <a:bodyPr vert="horz" wrap="square" lIns="91440" tIns="45720" rIns="91440" bIns="274320" numCol="1" anchor="b" anchorCtr="0" compatLnSpc="1"/>
            <a:lstStyle/>
            <a:p>
              <a:pPr algn="ctr"/>
              <a:endParaRPr lang="id-ID" sz="4000" dirty="0">
                <a:solidFill>
                  <a:srgbClr val="FFFFFF"/>
                </a:solidFill>
                <a:latin typeface="Source Han Sans CN" panose="020B0400000000000000" pitchFamily="34" charset="-128"/>
                <a:ea typeface="Source Han Sans CN" panose="020B0400000000000000" pitchFamily="34" charset="-128"/>
              </a:endParaRPr>
            </a:p>
          </p:txBody>
        </p:sp>
      </p:grpSp>
      <p:grpSp>
        <p:nvGrpSpPr>
          <p:cNvPr id="13" name="Group 7"/>
          <p:cNvGrpSpPr/>
          <p:nvPr/>
        </p:nvGrpSpPr>
        <p:grpSpPr>
          <a:xfrm>
            <a:off x="6754372" y="1681759"/>
            <a:ext cx="1327658" cy="2563447"/>
            <a:chOff x="6658156" y="1859503"/>
            <a:chExt cx="1422400" cy="2746375"/>
          </a:xfrm>
          <a:solidFill>
            <a:schemeClr val="accent1"/>
          </a:solidFill>
        </p:grpSpPr>
        <p:sp>
          <p:nvSpPr>
            <p:cNvPr id="14" name="Freeform 43"/>
            <p:cNvSpPr/>
            <p:nvPr/>
          </p:nvSpPr>
          <p:spPr bwMode="auto">
            <a:xfrm>
              <a:off x="7253727" y="4231228"/>
              <a:ext cx="231775" cy="374650"/>
            </a:xfrm>
            <a:custGeom>
              <a:avLst/>
              <a:gdLst>
                <a:gd name="T0" fmla="*/ 53 w 73"/>
                <a:gd name="T1" fmla="*/ 0 h 118"/>
                <a:gd name="T2" fmla="*/ 53 w 73"/>
                <a:gd name="T3" fmla="*/ 71 h 118"/>
                <a:gd name="T4" fmla="*/ 69 w 73"/>
                <a:gd name="T5" fmla="*/ 71 h 118"/>
                <a:gd name="T6" fmla="*/ 72 w 73"/>
                <a:gd name="T7" fmla="*/ 73 h 118"/>
                <a:gd name="T8" fmla="*/ 72 w 73"/>
                <a:gd name="T9" fmla="*/ 77 h 118"/>
                <a:gd name="T10" fmla="*/ 36 w 73"/>
                <a:gd name="T11" fmla="*/ 118 h 118"/>
                <a:gd name="T12" fmla="*/ 1 w 73"/>
                <a:gd name="T13" fmla="*/ 77 h 118"/>
                <a:gd name="T14" fmla="*/ 0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8"/>
                    <a:pt x="36" y="118"/>
                    <a:pt x="36" y="118"/>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lnTo>
                    <a:pt x="53" y="0"/>
                  </a:lnTo>
                  <a:close/>
                </a:path>
              </a:pathLst>
            </a:custGeom>
            <a:grpFill/>
            <a:ln>
              <a:noFill/>
            </a:ln>
          </p:spPr>
          <p:txBody>
            <a:bodyPr vert="horz" wrap="square" lIns="91440" tIns="45720" rIns="91440" bIns="45720" numCol="1" anchor="t" anchorCtr="0" compatLnSpc="1"/>
            <a:lstStyle/>
            <a:p>
              <a:pPr algn="ctr"/>
              <a:endParaRPr lang="en-US" spc="-30">
                <a:latin typeface="Source Han Sans CN" panose="020B0400000000000000" pitchFamily="34" charset="-128"/>
                <a:ea typeface="Source Han Sans CN" panose="020B0400000000000000" pitchFamily="34" charset="-128"/>
              </a:endParaRPr>
            </a:p>
          </p:txBody>
        </p:sp>
        <p:sp>
          <p:nvSpPr>
            <p:cNvPr id="15" name="Freeform 44"/>
            <p:cNvSpPr/>
            <p:nvPr/>
          </p:nvSpPr>
          <p:spPr bwMode="auto">
            <a:xfrm>
              <a:off x="7317227" y="4231228"/>
              <a:ext cx="104775" cy="79375"/>
            </a:xfrm>
            <a:custGeom>
              <a:avLst/>
              <a:gdLst>
                <a:gd name="T0" fmla="*/ 33 w 33"/>
                <a:gd name="T1" fmla="*/ 0 h 25"/>
                <a:gd name="T2" fmla="*/ 33 w 33"/>
                <a:gd name="T3" fmla="*/ 25 h 25"/>
                <a:gd name="T4" fmla="*/ 16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2" y="20"/>
                    <a:pt x="16" y="20"/>
                  </a:cubicBezTo>
                  <a:cubicBezTo>
                    <a:pt x="10" y="20"/>
                    <a:pt x="5" y="22"/>
                    <a:pt x="0" y="25"/>
                  </a:cubicBezTo>
                  <a:cubicBezTo>
                    <a:pt x="0" y="0"/>
                    <a:pt x="0" y="0"/>
                    <a:pt x="0" y="0"/>
                  </a:cubicBezTo>
                  <a:lnTo>
                    <a:pt x="33" y="0"/>
                  </a:lnTo>
                  <a:close/>
                </a:path>
              </a:pathLst>
            </a:custGeom>
            <a:grpFill/>
            <a:ln>
              <a:noFill/>
            </a:ln>
          </p:spPr>
          <p:txBody>
            <a:bodyPr vert="horz" wrap="square" lIns="91440" tIns="45720" rIns="91440" bIns="45720" numCol="1" anchor="t" anchorCtr="0" compatLnSpc="1"/>
            <a:lstStyle/>
            <a:p>
              <a:pPr algn="ctr"/>
              <a:endParaRPr lang="en-US" spc="-30">
                <a:latin typeface="Source Han Sans CN" panose="020B0400000000000000" pitchFamily="34" charset="-128"/>
                <a:ea typeface="Source Han Sans CN" panose="020B0400000000000000" pitchFamily="34" charset="-128"/>
              </a:endParaRPr>
            </a:p>
          </p:txBody>
        </p:sp>
        <p:sp>
          <p:nvSpPr>
            <p:cNvPr id="16" name="Freeform 45"/>
            <p:cNvSpPr>
              <a:spLocks noEditPoints="1"/>
            </p:cNvSpPr>
            <p:nvPr/>
          </p:nvSpPr>
          <p:spPr bwMode="auto">
            <a:xfrm>
              <a:off x="6658156"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1"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40" y="749"/>
                    <a:pt x="252" y="761"/>
                    <a:pt x="252" y="777"/>
                  </a:cubicBezTo>
                  <a:cubicBezTo>
                    <a:pt x="252" y="792"/>
                    <a:pt x="252" y="792"/>
                    <a:pt x="252" y="792"/>
                  </a:cubicBezTo>
                  <a:cubicBezTo>
                    <a:pt x="363"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Source Han Sans CN" panose="020B0400000000000000" pitchFamily="34" charset="-128"/>
                <a:ea typeface="Source Han Sans CN" panose="020B0400000000000000" pitchFamily="34" charset="-128"/>
              </a:endParaRPr>
            </a:p>
          </p:txBody>
        </p:sp>
      </p:grpSp>
      <p:grpSp>
        <p:nvGrpSpPr>
          <p:cNvPr id="17" name="Group 8"/>
          <p:cNvGrpSpPr/>
          <p:nvPr/>
        </p:nvGrpSpPr>
        <p:grpSpPr>
          <a:xfrm>
            <a:off x="9399550" y="1681759"/>
            <a:ext cx="1327658" cy="2563447"/>
            <a:chOff x="9303334" y="1859503"/>
            <a:chExt cx="1422400" cy="2746375"/>
          </a:xfrm>
          <a:solidFill>
            <a:schemeClr val="accent2"/>
          </a:solidFill>
        </p:grpSpPr>
        <p:sp>
          <p:nvSpPr>
            <p:cNvPr id="18" name="Freeform 46"/>
            <p:cNvSpPr/>
            <p:nvPr/>
          </p:nvSpPr>
          <p:spPr bwMode="auto">
            <a:xfrm>
              <a:off x="9900234" y="4231228"/>
              <a:ext cx="228600" cy="374650"/>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grpFill/>
            <a:ln>
              <a:noFill/>
            </a:ln>
          </p:spPr>
          <p:txBody>
            <a:bodyPr vert="horz" wrap="square" lIns="91440" tIns="45720" rIns="91440" bIns="45720" numCol="1" anchor="t" anchorCtr="0" compatLnSpc="1"/>
            <a:lstStyle/>
            <a:p>
              <a:pPr algn="ctr"/>
              <a:endParaRPr lang="en-US" spc="-30">
                <a:latin typeface="Source Han Sans CN" panose="020B0400000000000000" pitchFamily="34" charset="-128"/>
                <a:ea typeface="Source Han Sans CN" panose="020B0400000000000000" pitchFamily="34" charset="-128"/>
              </a:endParaRPr>
            </a:p>
          </p:txBody>
        </p:sp>
        <p:sp>
          <p:nvSpPr>
            <p:cNvPr id="19" name="Freeform 47"/>
            <p:cNvSpPr/>
            <p:nvPr/>
          </p:nvSpPr>
          <p:spPr bwMode="auto">
            <a:xfrm>
              <a:off x="9963734" y="4231228"/>
              <a:ext cx="101600" cy="79375"/>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grpFill/>
            <a:ln>
              <a:noFill/>
            </a:ln>
          </p:spPr>
          <p:txBody>
            <a:bodyPr vert="horz" wrap="square" lIns="91440" tIns="45720" rIns="91440" bIns="45720" numCol="1" anchor="t" anchorCtr="0" compatLnSpc="1"/>
            <a:lstStyle/>
            <a:p>
              <a:pPr algn="ctr"/>
              <a:endParaRPr lang="en-US" spc="-30">
                <a:latin typeface="Source Han Sans CN" panose="020B0400000000000000" pitchFamily="34" charset="-128"/>
                <a:ea typeface="Source Han Sans CN" panose="020B0400000000000000" pitchFamily="34" charset="-128"/>
              </a:endParaRPr>
            </a:p>
          </p:txBody>
        </p:sp>
        <p:sp>
          <p:nvSpPr>
            <p:cNvPr id="20" name="Freeform 82"/>
            <p:cNvSpPr>
              <a:spLocks noEditPoints="1"/>
            </p:cNvSpPr>
            <p:nvPr/>
          </p:nvSpPr>
          <p:spPr bwMode="auto">
            <a:xfrm>
              <a:off x="9303334"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Source Han Sans CN" panose="020B0400000000000000" pitchFamily="34" charset="-128"/>
                <a:ea typeface="Source Han Sans CN" panose="020B0400000000000000" pitchFamily="34" charset="-128"/>
              </a:endParaRPr>
            </a:p>
          </p:txBody>
        </p:sp>
      </p:grpSp>
      <p:sp>
        <p:nvSpPr>
          <p:cNvPr id="21" name="TextBox 13"/>
          <p:cNvSpPr txBox="1"/>
          <p:nvPr/>
        </p:nvSpPr>
        <p:spPr>
          <a:xfrm>
            <a:off x="1808662"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Source Han Sans CN" panose="020B0400000000000000" pitchFamily="34" charset="-128"/>
                <a:ea typeface="Source Han Sans CN" panose="020B0400000000000000" pitchFamily="34" charset="-128"/>
              </a:rPr>
              <a:t>01</a:t>
            </a:r>
            <a:endParaRPr lang="en-US" sz="3200" dirty="0">
              <a:solidFill>
                <a:schemeClr val="tx1">
                  <a:lumMod val="50000"/>
                  <a:lumOff val="50000"/>
                </a:schemeClr>
              </a:solidFill>
              <a:latin typeface="Source Han Sans CN" panose="020B0400000000000000" pitchFamily="34" charset="-128"/>
              <a:ea typeface="Source Han Sans CN" panose="020B0400000000000000" pitchFamily="34" charset="-128"/>
            </a:endParaRPr>
          </a:p>
        </p:txBody>
      </p:sp>
      <p:sp>
        <p:nvSpPr>
          <p:cNvPr id="22" name="TextBox 96"/>
          <p:cNvSpPr txBox="1"/>
          <p:nvPr/>
        </p:nvSpPr>
        <p:spPr>
          <a:xfrm>
            <a:off x="4453063"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Source Han Sans CN" panose="020B0400000000000000" pitchFamily="34" charset="-128"/>
                <a:ea typeface="Source Han Sans CN" panose="020B0400000000000000" pitchFamily="34" charset="-128"/>
              </a:rPr>
              <a:t>02</a:t>
            </a:r>
            <a:endParaRPr lang="en-US" sz="3200" dirty="0">
              <a:solidFill>
                <a:schemeClr val="tx1">
                  <a:lumMod val="50000"/>
                  <a:lumOff val="50000"/>
                </a:schemeClr>
              </a:solidFill>
              <a:latin typeface="Source Han Sans CN" panose="020B0400000000000000" pitchFamily="34" charset="-128"/>
              <a:ea typeface="Source Han Sans CN" panose="020B0400000000000000" pitchFamily="34" charset="-128"/>
            </a:endParaRPr>
          </a:p>
        </p:txBody>
      </p:sp>
      <p:sp>
        <p:nvSpPr>
          <p:cNvPr id="23" name="TextBox 97"/>
          <p:cNvSpPr txBox="1"/>
          <p:nvPr/>
        </p:nvSpPr>
        <p:spPr>
          <a:xfrm>
            <a:off x="7098241"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Source Han Sans CN" panose="020B0400000000000000" pitchFamily="34" charset="-128"/>
                <a:ea typeface="Source Han Sans CN" panose="020B0400000000000000" pitchFamily="34" charset="-128"/>
              </a:rPr>
              <a:t>03</a:t>
            </a:r>
            <a:endParaRPr lang="en-US" sz="3200" dirty="0">
              <a:solidFill>
                <a:schemeClr val="tx1">
                  <a:lumMod val="50000"/>
                  <a:lumOff val="50000"/>
                </a:schemeClr>
              </a:solidFill>
              <a:latin typeface="Source Han Sans CN" panose="020B0400000000000000" pitchFamily="34" charset="-128"/>
              <a:ea typeface="Source Han Sans CN" panose="020B0400000000000000" pitchFamily="34" charset="-128"/>
            </a:endParaRPr>
          </a:p>
        </p:txBody>
      </p:sp>
      <p:sp>
        <p:nvSpPr>
          <p:cNvPr id="24" name="TextBox 98"/>
          <p:cNvSpPr txBox="1"/>
          <p:nvPr/>
        </p:nvSpPr>
        <p:spPr>
          <a:xfrm>
            <a:off x="9743419"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Source Han Sans CN" panose="020B0400000000000000" pitchFamily="34" charset="-128"/>
                <a:ea typeface="Source Han Sans CN" panose="020B0400000000000000" pitchFamily="34" charset="-128"/>
              </a:rPr>
              <a:t>04</a:t>
            </a:r>
            <a:endParaRPr lang="en-US" sz="3200" dirty="0">
              <a:solidFill>
                <a:schemeClr val="tx1">
                  <a:lumMod val="50000"/>
                  <a:lumOff val="50000"/>
                </a:schemeClr>
              </a:solidFill>
              <a:latin typeface="Source Han Sans CN" panose="020B0400000000000000" pitchFamily="34" charset="-128"/>
              <a:ea typeface="Source Han Sans CN" panose="020B0400000000000000" pitchFamily="34" charset="-128"/>
            </a:endParaRPr>
          </a:p>
        </p:txBody>
      </p:sp>
      <p:sp>
        <p:nvSpPr>
          <p:cNvPr id="25" name="Freeform 1120"/>
          <p:cNvSpPr>
            <a:spLocks noEditPoints="1"/>
          </p:cNvSpPr>
          <p:nvPr/>
        </p:nvSpPr>
        <p:spPr bwMode="auto">
          <a:xfrm>
            <a:off x="9972752" y="3288732"/>
            <a:ext cx="303581" cy="240314"/>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bg1"/>
          </a:solid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grpSp>
        <p:nvGrpSpPr>
          <p:cNvPr id="26" name="Group 1271"/>
          <p:cNvGrpSpPr>
            <a:grpSpLocks noChangeAspect="1"/>
          </p:cNvGrpSpPr>
          <p:nvPr/>
        </p:nvGrpSpPr>
        <p:grpSpPr bwMode="auto">
          <a:xfrm>
            <a:off x="7360748" y="3266665"/>
            <a:ext cx="239192" cy="238952"/>
            <a:chOff x="5516" y="3626"/>
            <a:chExt cx="1981" cy="1979"/>
          </a:xfrm>
          <a:solidFill>
            <a:schemeClr val="bg1"/>
          </a:solidFill>
        </p:grpSpPr>
        <p:sp>
          <p:nvSpPr>
            <p:cNvPr id="27" name="Freeform 1273"/>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sp>
          <p:nvSpPr>
            <p:cNvPr id="28" name="Freeform 1274"/>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sp>
          <p:nvSpPr>
            <p:cNvPr id="29" name="Freeform 1275"/>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sp>
          <p:nvSpPr>
            <p:cNvPr id="30" name="Freeform 1276"/>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grpSp>
      <p:grpSp>
        <p:nvGrpSpPr>
          <p:cNvPr id="31" name="Group 1036"/>
          <p:cNvGrpSpPr>
            <a:grpSpLocks noChangeAspect="1"/>
          </p:cNvGrpSpPr>
          <p:nvPr/>
        </p:nvGrpSpPr>
        <p:grpSpPr bwMode="auto">
          <a:xfrm>
            <a:off x="1955803" y="3284025"/>
            <a:ext cx="246522" cy="245021"/>
            <a:chOff x="9876" y="-1946"/>
            <a:chExt cx="822" cy="817"/>
          </a:xfrm>
          <a:solidFill>
            <a:schemeClr val="bg1"/>
          </a:solidFill>
        </p:grpSpPr>
        <p:sp>
          <p:nvSpPr>
            <p:cNvPr id="32" name="Freeform 1038"/>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sp>
          <p:nvSpPr>
            <p:cNvPr id="33" name="Freeform 1039"/>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sp>
          <p:nvSpPr>
            <p:cNvPr id="34" name="Freeform 1040"/>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sp>
          <p:nvSpPr>
            <p:cNvPr id="35" name="Freeform 1041"/>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grpFill/>
            <a:ln w="0">
              <a:noFill/>
              <a:prstDash val="solid"/>
              <a:round/>
            </a:ln>
          </p:spPr>
          <p:txBody>
            <a:bodyPr vert="horz" wrap="square" lIns="91440" tIns="45720" rIns="91440" bIns="45720" numCol="1" anchor="t" anchorCtr="0" compatLnSpc="1"/>
            <a:lstStyle/>
            <a:p>
              <a:pPr algn="r"/>
              <a:endParaRPr lang="en-US" dirty="0">
                <a:solidFill>
                  <a:schemeClr val="bg1"/>
                </a:solidFill>
                <a:latin typeface="Source Han Sans CN" panose="020B0400000000000000" pitchFamily="34" charset="-128"/>
                <a:ea typeface="Source Han Sans CN" panose="020B0400000000000000" pitchFamily="34" charset="-128"/>
              </a:endParaRPr>
            </a:p>
          </p:txBody>
        </p:sp>
        <p:sp>
          <p:nvSpPr>
            <p:cNvPr id="36" name="Freeform 1042"/>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sp>
          <p:nvSpPr>
            <p:cNvPr id="37" name="Freeform 1043"/>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grpSp>
      <p:sp>
        <p:nvSpPr>
          <p:cNvPr id="38" name="Freeform 1171"/>
          <p:cNvSpPr/>
          <p:nvPr/>
        </p:nvSpPr>
        <p:spPr bwMode="auto">
          <a:xfrm>
            <a:off x="4598253" y="3335739"/>
            <a:ext cx="310785" cy="233064"/>
          </a:xfrm>
          <a:custGeom>
            <a:avLst/>
            <a:gdLst>
              <a:gd name="T0" fmla="*/ 6189 w 6231"/>
              <a:gd name="T1" fmla="*/ 0 h 4673"/>
              <a:gd name="T2" fmla="*/ 6206 w 6231"/>
              <a:gd name="T3" fmla="*/ 6 h 4673"/>
              <a:gd name="T4" fmla="*/ 6219 w 6231"/>
              <a:gd name="T5" fmla="*/ 17 h 4673"/>
              <a:gd name="T6" fmla="*/ 6229 w 6231"/>
              <a:gd name="T7" fmla="*/ 34 h 4673"/>
              <a:gd name="T8" fmla="*/ 6231 w 6231"/>
              <a:gd name="T9" fmla="*/ 53 h 4673"/>
              <a:gd name="T10" fmla="*/ 6223 w 6231"/>
              <a:gd name="T11" fmla="*/ 72 h 4673"/>
              <a:gd name="T12" fmla="*/ 3477 w 6231"/>
              <a:gd name="T13" fmla="*/ 4603 h 4673"/>
              <a:gd name="T14" fmla="*/ 3455 w 6231"/>
              <a:gd name="T15" fmla="*/ 4631 h 4673"/>
              <a:gd name="T16" fmla="*/ 3428 w 6231"/>
              <a:gd name="T17" fmla="*/ 4652 h 4673"/>
              <a:gd name="T18" fmla="*/ 3398 w 6231"/>
              <a:gd name="T19" fmla="*/ 4665 h 4673"/>
              <a:gd name="T20" fmla="*/ 3366 w 6231"/>
              <a:gd name="T21" fmla="*/ 4673 h 4673"/>
              <a:gd name="T22" fmla="*/ 3332 w 6231"/>
              <a:gd name="T23" fmla="*/ 4673 h 4673"/>
              <a:gd name="T24" fmla="*/ 3300 w 6231"/>
              <a:gd name="T25" fmla="*/ 4664 h 4673"/>
              <a:gd name="T26" fmla="*/ 3269 w 6231"/>
              <a:gd name="T27" fmla="*/ 4648 h 4673"/>
              <a:gd name="T28" fmla="*/ 2513 w 6231"/>
              <a:gd name="T29" fmla="*/ 4132 h 4673"/>
              <a:gd name="T30" fmla="*/ 1745 w 6231"/>
              <a:gd name="T31" fmla="*/ 4641 h 4673"/>
              <a:gd name="T32" fmla="*/ 1717 w 6231"/>
              <a:gd name="T33" fmla="*/ 4654 h 4673"/>
              <a:gd name="T34" fmla="*/ 1690 w 6231"/>
              <a:gd name="T35" fmla="*/ 4656 h 4673"/>
              <a:gd name="T36" fmla="*/ 1664 w 6231"/>
              <a:gd name="T37" fmla="*/ 4650 h 4673"/>
              <a:gd name="T38" fmla="*/ 1639 w 6231"/>
              <a:gd name="T39" fmla="*/ 4639 h 4673"/>
              <a:gd name="T40" fmla="*/ 1621 w 6231"/>
              <a:gd name="T41" fmla="*/ 4618 h 4673"/>
              <a:gd name="T42" fmla="*/ 1609 w 6231"/>
              <a:gd name="T43" fmla="*/ 4595 h 4673"/>
              <a:gd name="T44" fmla="*/ 1603 w 6231"/>
              <a:gd name="T45" fmla="*/ 4565 h 4673"/>
              <a:gd name="T46" fmla="*/ 1603 w 6231"/>
              <a:gd name="T47" fmla="*/ 3511 h 4673"/>
              <a:gd name="T48" fmla="*/ 5090 w 6231"/>
              <a:gd name="T49" fmla="*/ 905 h 4673"/>
              <a:gd name="T50" fmla="*/ 972 w 6231"/>
              <a:gd name="T51" fmla="*/ 3077 h 4673"/>
              <a:gd name="T52" fmla="*/ 64 w 6231"/>
              <a:gd name="T53" fmla="*/ 2459 h 4673"/>
              <a:gd name="T54" fmla="*/ 36 w 6231"/>
              <a:gd name="T55" fmla="*/ 2434 h 4673"/>
              <a:gd name="T56" fmla="*/ 15 w 6231"/>
              <a:gd name="T57" fmla="*/ 2404 h 4673"/>
              <a:gd name="T58" fmla="*/ 4 w 6231"/>
              <a:gd name="T59" fmla="*/ 2370 h 4673"/>
              <a:gd name="T60" fmla="*/ 0 w 6231"/>
              <a:gd name="T61" fmla="*/ 2335 h 4673"/>
              <a:gd name="T62" fmla="*/ 0 w 6231"/>
              <a:gd name="T63" fmla="*/ 2335 h 4673"/>
              <a:gd name="T64" fmla="*/ 4 w 6231"/>
              <a:gd name="T65" fmla="*/ 2301 h 4673"/>
              <a:gd name="T66" fmla="*/ 17 w 6231"/>
              <a:gd name="T67" fmla="*/ 2269 h 4673"/>
              <a:gd name="T68" fmla="*/ 36 w 6231"/>
              <a:gd name="T69" fmla="*/ 2241 h 4673"/>
              <a:gd name="T70" fmla="*/ 62 w 6231"/>
              <a:gd name="T71" fmla="*/ 2216 h 4673"/>
              <a:gd name="T72" fmla="*/ 96 w 6231"/>
              <a:gd name="T73" fmla="*/ 2199 h 4673"/>
              <a:gd name="T74" fmla="*/ 6168 w 6231"/>
              <a:gd name="T75" fmla="*/ 4 h 4673"/>
              <a:gd name="T76" fmla="*/ 6189 w 6231"/>
              <a:gd name="T77" fmla="*/ 0 h 4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31" h="4673">
                <a:moveTo>
                  <a:pt x="6189" y="0"/>
                </a:moveTo>
                <a:lnTo>
                  <a:pt x="6206" y="6"/>
                </a:lnTo>
                <a:lnTo>
                  <a:pt x="6219" y="17"/>
                </a:lnTo>
                <a:lnTo>
                  <a:pt x="6229" y="34"/>
                </a:lnTo>
                <a:lnTo>
                  <a:pt x="6231" y="53"/>
                </a:lnTo>
                <a:lnTo>
                  <a:pt x="6223" y="72"/>
                </a:lnTo>
                <a:lnTo>
                  <a:pt x="3477" y="4603"/>
                </a:lnTo>
                <a:lnTo>
                  <a:pt x="3455" y="4631"/>
                </a:lnTo>
                <a:lnTo>
                  <a:pt x="3428" y="4652"/>
                </a:lnTo>
                <a:lnTo>
                  <a:pt x="3398" y="4665"/>
                </a:lnTo>
                <a:lnTo>
                  <a:pt x="3366" y="4673"/>
                </a:lnTo>
                <a:lnTo>
                  <a:pt x="3332" y="4673"/>
                </a:lnTo>
                <a:lnTo>
                  <a:pt x="3300" y="4664"/>
                </a:lnTo>
                <a:lnTo>
                  <a:pt x="3269" y="4648"/>
                </a:lnTo>
                <a:lnTo>
                  <a:pt x="2513" y="4132"/>
                </a:lnTo>
                <a:lnTo>
                  <a:pt x="1745" y="4641"/>
                </a:lnTo>
                <a:lnTo>
                  <a:pt x="1717" y="4654"/>
                </a:lnTo>
                <a:lnTo>
                  <a:pt x="1690" y="4656"/>
                </a:lnTo>
                <a:lnTo>
                  <a:pt x="1664" y="4650"/>
                </a:lnTo>
                <a:lnTo>
                  <a:pt x="1639" y="4639"/>
                </a:lnTo>
                <a:lnTo>
                  <a:pt x="1621" y="4618"/>
                </a:lnTo>
                <a:lnTo>
                  <a:pt x="1609" y="4595"/>
                </a:lnTo>
                <a:lnTo>
                  <a:pt x="1603" y="4565"/>
                </a:lnTo>
                <a:lnTo>
                  <a:pt x="1603" y="3511"/>
                </a:lnTo>
                <a:lnTo>
                  <a:pt x="5090" y="905"/>
                </a:lnTo>
                <a:lnTo>
                  <a:pt x="972" y="3077"/>
                </a:lnTo>
                <a:lnTo>
                  <a:pt x="64" y="2459"/>
                </a:lnTo>
                <a:lnTo>
                  <a:pt x="36" y="2434"/>
                </a:lnTo>
                <a:lnTo>
                  <a:pt x="15" y="2404"/>
                </a:lnTo>
                <a:lnTo>
                  <a:pt x="4" y="2370"/>
                </a:lnTo>
                <a:lnTo>
                  <a:pt x="0" y="2335"/>
                </a:lnTo>
                <a:lnTo>
                  <a:pt x="0" y="2335"/>
                </a:lnTo>
                <a:lnTo>
                  <a:pt x="4" y="2301"/>
                </a:lnTo>
                <a:lnTo>
                  <a:pt x="17" y="2269"/>
                </a:lnTo>
                <a:lnTo>
                  <a:pt x="36" y="2241"/>
                </a:lnTo>
                <a:lnTo>
                  <a:pt x="62" y="2216"/>
                </a:lnTo>
                <a:lnTo>
                  <a:pt x="96" y="2199"/>
                </a:lnTo>
                <a:lnTo>
                  <a:pt x="6168" y="4"/>
                </a:lnTo>
                <a:lnTo>
                  <a:pt x="6189" y="0"/>
                </a:lnTo>
                <a:close/>
              </a:path>
            </a:pathLst>
          </a:custGeom>
          <a:solidFill>
            <a:schemeClr val="bg1"/>
          </a:solidFill>
          <a:ln w="0">
            <a:noFill/>
            <a:prstDash val="solid"/>
            <a:round/>
          </a:ln>
        </p:spPr>
        <p:txBody>
          <a:bodyPr vert="horz" wrap="square" lIns="91440" tIns="45720" rIns="91440" bIns="45720" numCol="1" anchor="t" anchorCtr="0" compatLnSpc="1"/>
          <a:lstStyle/>
          <a:p>
            <a:pPr algn="r"/>
            <a:endParaRPr lang="en-US">
              <a:solidFill>
                <a:schemeClr val="bg1"/>
              </a:solidFill>
              <a:latin typeface="Source Han Sans CN" panose="020B0400000000000000" pitchFamily="34" charset="-128"/>
              <a:ea typeface="Source Han Sans CN" panose="020B0400000000000000" pitchFamily="34" charset="-128"/>
            </a:endParaRPr>
          </a:p>
        </p:txBody>
      </p:sp>
      <p:sp>
        <p:nvSpPr>
          <p:cNvPr id="39" name="Rectangle 29"/>
          <p:cNvSpPr/>
          <p:nvPr/>
        </p:nvSpPr>
        <p:spPr>
          <a:xfrm>
            <a:off x="1141799" y="4711145"/>
            <a:ext cx="2009488" cy="111696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2019 年，由于存储芯片产能扩张，市场出现供过于求的现象，导致集成电路行业销售规模出 现下滑。</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40" name="Rectangle 30"/>
          <p:cNvSpPr/>
          <p:nvPr/>
        </p:nvSpPr>
        <p:spPr>
          <a:xfrm>
            <a:off x="1600269" y="4381615"/>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     </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前期</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41" name="Rectangle 29"/>
          <p:cNvSpPr/>
          <p:nvPr/>
        </p:nvSpPr>
        <p:spPr>
          <a:xfrm>
            <a:off x="3817660" y="4711145"/>
            <a:ext cx="2009488" cy="137350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在 2019 年末至 2020 年，新冠疫情导致芯片出现供货的短缺，全球的市场规模 又出现了小幅度的上涨。。</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42" name="Rectangle 30"/>
          <p:cNvSpPr/>
          <p:nvPr/>
        </p:nvSpPr>
        <p:spPr>
          <a:xfrm>
            <a:off x="4276130" y="4381615"/>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     </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中期</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43" name="Rectangle 29"/>
          <p:cNvSpPr/>
          <p:nvPr/>
        </p:nvSpPr>
        <p:spPr>
          <a:xfrm>
            <a:off x="6493114" y="4711145"/>
            <a:ext cx="2009488" cy="137350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2021 年全球集成电路产业迎来强势增长，市场规模从 2020 年 3,612 亿美元增长至 5,530 亿美元，增长率达到 53.10%。</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44" name="Rectangle 30"/>
          <p:cNvSpPr/>
          <p:nvPr/>
        </p:nvSpPr>
        <p:spPr>
          <a:xfrm>
            <a:off x="6951584" y="4381615"/>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    </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现在</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45" name="Rectangle 29"/>
          <p:cNvSpPr/>
          <p:nvPr/>
        </p:nvSpPr>
        <p:spPr>
          <a:xfrm>
            <a:off x="9168161" y="4711145"/>
            <a:ext cx="2009488" cy="188658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从中长期来看，伴随着 消费电子产品的技术迭代优化及更加广泛的普及，5G 商用化进程的推进、物联网智能 汽车领域的兴起，全球集成电路行业有望保持长期可持续的增长。</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46" name="Rectangle 30"/>
          <p:cNvSpPr/>
          <p:nvPr/>
        </p:nvSpPr>
        <p:spPr>
          <a:xfrm>
            <a:off x="9626631" y="4381615"/>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    </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未来</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47" name="Group 46"/>
          <p:cNvGrpSpPr/>
          <p:nvPr/>
        </p:nvGrpSpPr>
        <p:grpSpPr>
          <a:xfrm>
            <a:off x="553148" y="534688"/>
            <a:ext cx="11640226" cy="6323312"/>
            <a:chOff x="553148" y="534688"/>
            <a:chExt cx="11640226" cy="6323312"/>
          </a:xfrm>
        </p:grpSpPr>
        <p:grpSp>
          <p:nvGrpSpPr>
            <p:cNvPr id="48" name="Group 63"/>
            <p:cNvGrpSpPr/>
            <p:nvPr/>
          </p:nvGrpSpPr>
          <p:grpSpPr>
            <a:xfrm>
              <a:off x="553148" y="534688"/>
              <a:ext cx="3253392" cy="547070"/>
              <a:chOff x="9454548" y="259790"/>
              <a:chExt cx="3253392" cy="547070"/>
            </a:xfrm>
            <a:gradFill>
              <a:gsLst>
                <a:gs pos="0">
                  <a:schemeClr val="accent1"/>
                </a:gs>
                <a:gs pos="100000">
                  <a:schemeClr val="accent2"/>
                </a:gs>
              </a:gsLst>
              <a:lin ang="0" scaled="1"/>
            </a:gradFill>
          </p:grpSpPr>
          <p:grpSp>
            <p:nvGrpSpPr>
              <p:cNvPr id="51" name="Group 64"/>
              <p:cNvGrpSpPr/>
              <p:nvPr/>
            </p:nvGrpSpPr>
            <p:grpSpPr>
              <a:xfrm>
                <a:off x="9454548" y="259790"/>
                <a:ext cx="3253392" cy="547070"/>
                <a:chOff x="9454548" y="259790"/>
                <a:chExt cx="3253392" cy="547070"/>
              </a:xfrm>
              <a:grpFill/>
            </p:grpSpPr>
            <p:sp>
              <p:nvSpPr>
                <p:cNvPr id="53" name="Rectangle: Rounded Corners 71"/>
                <p:cNvSpPr/>
                <p:nvPr/>
              </p:nvSpPr>
              <p:spPr>
                <a:xfrm>
                  <a:off x="10004830" y="259790"/>
                  <a:ext cx="270311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添加相关标题文字</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grpSp>
        <p:nvGrpSpPr>
          <p:cNvPr id="57" name="Group 46"/>
          <p:cNvGrpSpPr/>
          <p:nvPr/>
        </p:nvGrpSpPr>
        <p:grpSpPr>
          <a:xfrm>
            <a:off x="553783" y="535323"/>
            <a:ext cx="11640226" cy="6323312"/>
            <a:chOff x="553148" y="534688"/>
            <a:chExt cx="11640226" cy="6323312"/>
          </a:xfrm>
        </p:grpSpPr>
        <p:grpSp>
          <p:nvGrpSpPr>
            <p:cNvPr id="58" name="Group 63"/>
            <p:cNvGrpSpPr/>
            <p:nvPr/>
          </p:nvGrpSpPr>
          <p:grpSpPr>
            <a:xfrm>
              <a:off x="553148" y="534688"/>
              <a:ext cx="3723005" cy="547370"/>
              <a:chOff x="9454548" y="259790"/>
              <a:chExt cx="3723005" cy="547370"/>
            </a:xfrm>
            <a:gradFill>
              <a:gsLst>
                <a:gs pos="0">
                  <a:schemeClr val="accent1"/>
                </a:gs>
                <a:gs pos="100000">
                  <a:schemeClr val="accent2"/>
                </a:gs>
              </a:gsLst>
              <a:lin ang="0" scaled="1"/>
            </a:gradFill>
          </p:grpSpPr>
          <p:grpSp>
            <p:nvGrpSpPr>
              <p:cNvPr id="59" name="Group 64"/>
              <p:cNvGrpSpPr/>
              <p:nvPr/>
            </p:nvGrpSpPr>
            <p:grpSpPr>
              <a:xfrm>
                <a:off x="9454548" y="259790"/>
                <a:ext cx="3723005" cy="547370"/>
                <a:chOff x="9454548" y="259790"/>
                <a:chExt cx="3723005" cy="547370"/>
              </a:xfrm>
              <a:grpFill/>
            </p:grpSpPr>
            <p:sp>
              <p:nvSpPr>
                <p:cNvPr id="60" name="Rectangle: Rounded Corners 71"/>
                <p:cNvSpPr/>
                <p:nvPr/>
              </p:nvSpPr>
              <p:spPr>
                <a:xfrm>
                  <a:off x="10005093" y="259790"/>
                  <a:ext cx="317246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1"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6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63" name="文本框 49"/>
            <p:cNvSpPr txBox="1"/>
            <p:nvPr/>
          </p:nvSpPr>
          <p:spPr>
            <a:xfrm>
              <a:off x="1243393" y="621048"/>
              <a:ext cx="3315970" cy="340995"/>
            </a:xfrm>
            <a:prstGeom prst="rect">
              <a:avLst/>
            </a:prstGeom>
            <a:noFill/>
          </p:spPr>
          <p:txBody>
            <a:bodyPr wrap="squar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全球集成电路产业现状</a:t>
              </a:r>
              <a:endParaRPr lang="zh-CN" altLang="en-US" sz="1600" spc="600" dirty="0">
                <a:solidFill>
                  <a:schemeClr val="bg1"/>
                </a:solidFill>
                <a:latin typeface="等线" panose="02010600030101010101" charset="-122"/>
                <a:ea typeface="等线" panose="02010600030101010101" charset="-122"/>
                <a:cs typeface="+mn-ea"/>
                <a:sym typeface="思源黑体" panose="020B0500000000000000" pitchFamily="34" charset="-122"/>
              </a:endParaRPr>
            </a:p>
          </p:txBody>
        </p:sp>
        <p:sp>
          <p:nvSpPr>
            <p:cNvPr id="64"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1000"/>
                                        <p:tgtEl>
                                          <p:spTgt spid="41"/>
                                        </p:tgtEl>
                                      </p:cBhvr>
                                    </p:animEffect>
                                    <p:anim calcmode="lin" valueType="num">
                                      <p:cBhvr>
                                        <p:cTn id="19" dur="1000" fill="hold"/>
                                        <p:tgtEl>
                                          <p:spTgt spid="41"/>
                                        </p:tgtEl>
                                        <p:attrNameLst>
                                          <p:attrName>ppt_x</p:attrName>
                                        </p:attrNameLst>
                                      </p:cBhvr>
                                      <p:tavLst>
                                        <p:tav tm="0">
                                          <p:val>
                                            <p:strVal val="#ppt_x"/>
                                          </p:val>
                                        </p:tav>
                                        <p:tav tm="100000">
                                          <p:val>
                                            <p:strVal val="#ppt_x"/>
                                          </p:val>
                                        </p:tav>
                                      </p:tavLst>
                                    </p:anim>
                                    <p:anim calcmode="lin" valueType="num">
                                      <p:cBhvr>
                                        <p:cTn id="20" dur="1000" fill="hold"/>
                                        <p:tgtEl>
                                          <p:spTgt spid="4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1000"/>
                                        <p:tgtEl>
                                          <p:spTgt spid="43"/>
                                        </p:tgtEl>
                                      </p:cBhvr>
                                    </p:animEffect>
                                    <p:anim calcmode="lin" valueType="num">
                                      <p:cBhvr>
                                        <p:cTn id="30" dur="1000" fill="hold"/>
                                        <p:tgtEl>
                                          <p:spTgt spid="43"/>
                                        </p:tgtEl>
                                        <p:attrNameLst>
                                          <p:attrName>ppt_x</p:attrName>
                                        </p:attrNameLst>
                                      </p:cBhvr>
                                      <p:tavLst>
                                        <p:tav tm="0">
                                          <p:val>
                                            <p:strVal val="#ppt_x"/>
                                          </p:val>
                                        </p:tav>
                                        <p:tav tm="100000">
                                          <p:val>
                                            <p:strVal val="#ppt_x"/>
                                          </p:val>
                                        </p:tav>
                                      </p:tavLst>
                                    </p:anim>
                                    <p:anim calcmode="lin" valueType="num">
                                      <p:cBhvr>
                                        <p:cTn id="31" dur="1000" fill="hold"/>
                                        <p:tgtEl>
                                          <p:spTgt spid="4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1000"/>
                                        <p:tgtEl>
                                          <p:spTgt spid="44"/>
                                        </p:tgtEl>
                                      </p:cBhvr>
                                    </p:animEffect>
                                    <p:anim calcmode="lin" valueType="num">
                                      <p:cBhvr>
                                        <p:cTn id="35" dur="1000" fill="hold"/>
                                        <p:tgtEl>
                                          <p:spTgt spid="44"/>
                                        </p:tgtEl>
                                        <p:attrNameLst>
                                          <p:attrName>ppt_x</p:attrName>
                                        </p:attrNameLst>
                                      </p:cBhvr>
                                      <p:tavLst>
                                        <p:tav tm="0">
                                          <p:val>
                                            <p:strVal val="#ppt_x"/>
                                          </p:val>
                                        </p:tav>
                                        <p:tav tm="100000">
                                          <p:val>
                                            <p:strVal val="#ppt_x"/>
                                          </p:val>
                                        </p:tav>
                                      </p:tavLst>
                                    </p:anim>
                                    <p:anim calcmode="lin" valueType="num">
                                      <p:cBhvr>
                                        <p:cTn id="36" dur="1000" fill="hold"/>
                                        <p:tgtEl>
                                          <p:spTgt spid="4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1000"/>
                                        <p:tgtEl>
                                          <p:spTgt spid="46"/>
                                        </p:tgtEl>
                                      </p:cBhvr>
                                    </p:animEffect>
                                    <p:anim calcmode="lin" valueType="num">
                                      <p:cBhvr>
                                        <p:cTn id="46" dur="1000" fill="hold"/>
                                        <p:tgtEl>
                                          <p:spTgt spid="46"/>
                                        </p:tgtEl>
                                        <p:attrNameLst>
                                          <p:attrName>ppt_x</p:attrName>
                                        </p:attrNameLst>
                                      </p:cBhvr>
                                      <p:tavLst>
                                        <p:tav tm="0">
                                          <p:val>
                                            <p:strVal val="#ppt_x"/>
                                          </p:val>
                                        </p:tav>
                                        <p:tav tm="100000">
                                          <p:val>
                                            <p:strVal val="#ppt_x"/>
                                          </p:val>
                                        </p:tav>
                                      </p:tavLst>
                                    </p:anim>
                                    <p:anim calcmode="lin" valueType="num">
                                      <p:cBhvr>
                                        <p:cTn id="4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3"/>
          <p:cNvSpPr/>
          <p:nvPr/>
        </p:nvSpPr>
        <p:spPr>
          <a:xfrm>
            <a:off x="9448035" y="4661647"/>
            <a:ext cx="2743966" cy="2196354"/>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Freeform: Shape 3"/>
          <p:cNvSpPr/>
          <p:nvPr/>
        </p:nvSpPr>
        <p:spPr>
          <a:xfrm rot="5400000">
            <a:off x="218578" y="3027115"/>
            <a:ext cx="3612305" cy="4049466"/>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矩形: 圆角 6"/>
          <p:cNvSpPr/>
          <p:nvPr/>
        </p:nvSpPr>
        <p:spPr>
          <a:xfrm>
            <a:off x="4411980" y="4482465"/>
            <a:ext cx="2918460" cy="700405"/>
          </a:xfrm>
          <a:prstGeom prst="round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 name="文本框 8"/>
          <p:cNvSpPr txBox="1"/>
          <p:nvPr/>
        </p:nvSpPr>
        <p:spPr>
          <a:xfrm>
            <a:off x="4281520" y="3540313"/>
            <a:ext cx="5436909" cy="461665"/>
          </a:xfrm>
          <a:prstGeom prst="rect">
            <a:avLst/>
          </a:prstGeom>
          <a:no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lang="en-US" altLang="zh-CN" sz="2400" spc="600" dirty="0" smtClean="0">
                <a:solidFill>
                  <a:srgbClr val="940201"/>
                </a:solidFill>
                <a:latin typeface="思源黑体" panose="020B0500000000000000" pitchFamily="34" charset="-122"/>
                <a:ea typeface="思源黑体" panose="020B0500000000000000" pitchFamily="34" charset="-122"/>
              </a:rPr>
              <a:t>Shandong </a:t>
            </a:r>
            <a:r>
              <a:rPr lang="en-US" altLang="zh-CN" sz="2400" spc="600" dirty="0">
                <a:solidFill>
                  <a:srgbClr val="940201"/>
                </a:solidFill>
                <a:latin typeface="思源黑体" panose="020B0500000000000000" pitchFamily="34" charset="-122"/>
                <a:ea typeface="思源黑体" panose="020B0500000000000000" pitchFamily="34" charset="-122"/>
              </a:rPr>
              <a:t>University</a:t>
            </a:r>
            <a:endParaRPr lang="en-US" altLang="zh-CN" sz="2400" spc="600" dirty="0">
              <a:solidFill>
                <a:srgbClr val="94020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4" name="图片 3" descr="知新楼描线"/>
          <p:cNvPicPr>
            <a:picLocks noChangeAspect="1"/>
          </p:cNvPicPr>
          <p:nvPr/>
        </p:nvPicPr>
        <p:blipFill>
          <a:blip r:embed="rId1"/>
          <a:srcRect l="16475" r="18243" b="38704"/>
          <a:stretch>
            <a:fillRect/>
          </a:stretch>
        </p:blipFill>
        <p:spPr>
          <a:xfrm flipH="1">
            <a:off x="-619125" y="-393065"/>
            <a:ext cx="5459730" cy="7251065"/>
          </a:xfrm>
          <a:prstGeom prst="rect">
            <a:avLst/>
          </a:prstGeom>
        </p:spPr>
      </p:pic>
      <p:sp>
        <p:nvSpPr>
          <p:cNvPr id="16" name="文本框 15"/>
          <p:cNvSpPr txBox="1"/>
          <p:nvPr/>
        </p:nvSpPr>
        <p:spPr>
          <a:xfrm>
            <a:off x="4049396" y="2046305"/>
            <a:ext cx="5669280" cy="1198880"/>
          </a:xfrm>
          <a:prstGeom prst="rect">
            <a:avLst/>
          </a:prstGeom>
          <a:noFill/>
        </p:spPr>
        <p:txBody>
          <a:bodyPr wrap="none" rtlCol="0">
            <a:spAutoFit/>
          </a:bodyPr>
          <a:p>
            <a:pPr algn="ctr"/>
            <a:r>
              <a:rPr lang="zh-CN" altLang="en-US" sz="7200">
                <a:solidFill>
                  <a:srgbClr val="940201"/>
                </a:solidFill>
                <a:latin typeface="华文中宋" panose="02010600040101010101" pitchFamily="2" charset="-122"/>
                <a:ea typeface="华文中宋" panose="02010600040101010101" pitchFamily="2" charset="-122"/>
              </a:rPr>
              <a:t>感谢您的聆听</a:t>
            </a:r>
            <a:endParaRPr lang="zh-CN" altLang="en-US" sz="7200">
              <a:solidFill>
                <a:srgbClr val="940201"/>
              </a:solidFill>
              <a:latin typeface="华文中宋" panose="02010600040101010101" pitchFamily="2" charset="-122"/>
              <a:ea typeface="华文中宋" panose="02010600040101010101" pitchFamily="2" charset="-122"/>
            </a:endParaRPr>
          </a:p>
        </p:txBody>
      </p:sp>
      <p:pic>
        <p:nvPicPr>
          <p:cNvPr id="2" name="图片 1" descr="山东大学校名英文缩写"/>
          <p:cNvPicPr>
            <a:picLocks noChangeAspect="1"/>
          </p:cNvPicPr>
          <p:nvPr/>
        </p:nvPicPr>
        <p:blipFill>
          <a:blip r:embed="rId2">
            <a:alphaModFix amt="20000"/>
          </a:blip>
          <a:stretch>
            <a:fillRect/>
          </a:stretch>
        </p:blipFill>
        <p:spPr>
          <a:xfrm>
            <a:off x="10857230" y="146050"/>
            <a:ext cx="1179195" cy="3261360"/>
          </a:xfrm>
          <a:prstGeom prst="rect">
            <a:avLst/>
          </a:prstGeom>
        </p:spPr>
      </p:pic>
      <p:pic>
        <p:nvPicPr>
          <p:cNvPr id="5" name="图片 4" descr="山东大学校徽与中英文校名标准组合（横式）"/>
          <p:cNvPicPr>
            <a:picLocks noChangeAspect="1"/>
          </p:cNvPicPr>
          <p:nvPr/>
        </p:nvPicPr>
        <p:blipFill>
          <a:blip r:embed="rId3"/>
          <a:stretch>
            <a:fillRect/>
          </a:stretch>
        </p:blipFill>
        <p:spPr>
          <a:xfrm>
            <a:off x="0" y="0"/>
            <a:ext cx="2322195" cy="1035050"/>
          </a:xfrm>
          <a:prstGeom prst="rect">
            <a:avLst/>
          </a:prstGeom>
        </p:spPr>
      </p:pic>
      <p:pic>
        <p:nvPicPr>
          <p:cNvPr id="3" name="图片 2" descr="团徽"/>
          <p:cNvPicPr>
            <a:picLocks noChangeAspect="1"/>
          </p:cNvPicPr>
          <p:nvPr/>
        </p:nvPicPr>
        <p:blipFill>
          <a:blip r:embed="rId4"/>
          <a:stretch>
            <a:fillRect/>
          </a:stretch>
        </p:blipFill>
        <p:spPr>
          <a:xfrm>
            <a:off x="10072370" y="0"/>
            <a:ext cx="686435" cy="916305"/>
          </a:xfrm>
          <a:prstGeom prst="rect">
            <a:avLst/>
          </a:prstGeom>
        </p:spPr>
      </p:pic>
      <p:pic>
        <p:nvPicPr>
          <p:cNvPr id="6" name="图片 5" descr="青媒logo橙色"/>
          <p:cNvPicPr>
            <a:picLocks noChangeAspect="1"/>
          </p:cNvPicPr>
          <p:nvPr/>
        </p:nvPicPr>
        <p:blipFill>
          <a:blip r:embed="rId5"/>
          <a:stretch>
            <a:fillRect/>
          </a:stretch>
        </p:blipFill>
        <p:spPr>
          <a:xfrm>
            <a:off x="10758805" y="137160"/>
            <a:ext cx="1394460" cy="64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1+#ppt_w/2"/>
                                          </p:val>
                                        </p:tav>
                                        <p:tav tm="100000">
                                          <p:val>
                                            <p:strVal val="#ppt_x"/>
                                          </p:val>
                                        </p:tav>
                                      </p:tavLst>
                                    </p:anim>
                                    <p:anim calcmode="lin" valueType="num">
                                      <p:cBhvr additive="base">
                                        <p:cTn id="12"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396124" y="2697224"/>
            <a:ext cx="1541446"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01</a:t>
            </a:r>
            <a:endParaRPr sz="9600">
              <a:solidFill>
                <a:schemeClr val="accent1"/>
              </a:solidFill>
              <a:latin typeface="Source Han Sans CN" panose="020B0400000000000000" pitchFamily="34" charset="-128"/>
              <a:ea typeface="Source Han Sans CN" panose="020B0400000000000000" pitchFamily="34" charset="-128"/>
            </a:endParaRPr>
          </a:p>
        </p:txBody>
      </p:sp>
      <p:sp>
        <p:nvSpPr>
          <p:cNvPr id="7" name="矩形 22"/>
          <p:cNvSpPr txBox="1"/>
          <p:nvPr/>
        </p:nvSpPr>
        <p:spPr>
          <a:xfrm>
            <a:off x="1483766" y="1411157"/>
            <a:ext cx="6264910" cy="706755"/>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pPr algn="ct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我国集电产业的发展现状</a:t>
            </a:r>
            <a:endPar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24"/>
          <p:cNvSpPr txBox="1"/>
          <p:nvPr/>
        </p:nvSpPr>
        <p:spPr>
          <a:xfrm>
            <a:off x="1769340" y="2190889"/>
            <a:ext cx="4106493" cy="2860040"/>
          </a:xfrm>
          <a:prstGeom prst="rect">
            <a:avLst/>
          </a:prstGeom>
          <a:noFill/>
        </p:spPr>
        <p:txBody>
          <a:bodyPr wrap="square" lIns="91423" tIns="45712" rIns="91423" bIns="45712" rtlCol="0">
            <a:spAutoFit/>
          </a:bodyPr>
          <a:lstStyle/>
          <a:p>
            <a:pPr marR="0" indent="0" defTabSz="1217930" fontAlgn="auto">
              <a:lnSpc>
                <a:spcPct val="150000"/>
              </a:lnSpc>
              <a:spcBef>
                <a:spcPts val="0"/>
              </a:spcBef>
              <a:spcAft>
                <a:spcPts val="0"/>
              </a:spcAft>
              <a:buClrTx/>
              <a:buSzTx/>
              <a:buFontTx/>
              <a:buNone/>
              <a:defRPr/>
            </a:pPr>
            <a:r>
              <a:rPr lang="zh-CN" altLang="en-US" sz="12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rPr>
              <a:t>「十二五」期间，尽管2011—2012年欧债危机持续，世界经济增长乏力，全球半导体市场徘徊不前且小幅衰减，但我国政府继续大力支持集成电路产业发展，政策力度不断加强，先后出台了《国务院关于进一步鼓励软件产业和集成电路产业发展的若干政策》(国发〔2011〕4号)、《国家集成电路产业发展推进纲要》和「国家重大科技专项」等一系列产业优惠政策和研发项目等扶持政策，使产业规模、技术创新、产业结构、企业发展等方面呈现稳步快速的发展，产业的整体实力得到进一步的提高，取得了显著的成绩。</a:t>
            </a:r>
            <a:endParaRPr lang="zh-CN" altLang="en-US" sz="1200" b="1" dirty="0">
              <a:solidFill>
                <a:schemeClr val="tx1"/>
              </a:solidFill>
              <a:latin typeface="仿宋" panose="02010609060101010101" charset="-122"/>
              <a:ea typeface="仿宋" panose="02010609060101010101" charset="-122"/>
              <a:cs typeface="仿宋" panose="02010609060101010101" charset="-122"/>
              <a:sym typeface="FZHei-B01S" panose="02010601030101010101" pitchFamily="2" charset="-122"/>
            </a:endParaRPr>
          </a:p>
        </p:txBody>
      </p:sp>
      <p:pic>
        <p:nvPicPr>
          <p:cNvPr id="16" name="图片 1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2">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9"/>
          <p:cNvSpPr/>
          <p:nvPr/>
        </p:nvSpPr>
        <p:spPr>
          <a:xfrm rot="2700000">
            <a:off x="6687308" y="1763660"/>
            <a:ext cx="1543015" cy="15430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53"/>
          <p:cNvSpPr/>
          <p:nvPr/>
        </p:nvSpPr>
        <p:spPr>
          <a:xfrm rot="2700000">
            <a:off x="6345183" y="2313257"/>
            <a:ext cx="443881" cy="443881"/>
          </a:xfrm>
          <a:prstGeom prst="rect">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99"/>
          <p:cNvSpPr txBox="1"/>
          <p:nvPr/>
        </p:nvSpPr>
        <p:spPr>
          <a:xfrm>
            <a:off x="6352842" y="2347924"/>
            <a:ext cx="441147" cy="369332"/>
          </a:xfrm>
          <a:prstGeom prst="rect">
            <a:avLst/>
          </a:prstGeom>
          <a:noFill/>
        </p:spPr>
        <p:txBody>
          <a:bodyPr wrap="none" rtlCol="0">
            <a:spAutoFit/>
          </a:bodyPr>
          <a:lstStyle/>
          <a:p>
            <a:pPr algn="ctr"/>
            <a:r>
              <a:rPr lang="vi-VN" b="1">
                <a:solidFill>
                  <a:schemeClr val="bg1"/>
                </a:solidFill>
              </a:rPr>
              <a:t>02</a:t>
            </a:r>
            <a:endParaRPr lang="en-US" b="1">
              <a:solidFill>
                <a:schemeClr val="bg1"/>
              </a:solidFill>
            </a:endParaRPr>
          </a:p>
        </p:txBody>
      </p:sp>
      <p:grpSp>
        <p:nvGrpSpPr>
          <p:cNvPr id="5" name="Group 102"/>
          <p:cNvGrpSpPr/>
          <p:nvPr/>
        </p:nvGrpSpPr>
        <p:grpSpPr>
          <a:xfrm>
            <a:off x="7204126" y="1884013"/>
            <a:ext cx="509380" cy="445816"/>
            <a:chOff x="5162550" y="8939213"/>
            <a:chExt cx="928688" cy="812800"/>
          </a:xfrm>
          <a:solidFill>
            <a:schemeClr val="bg1"/>
          </a:solidFill>
        </p:grpSpPr>
        <p:sp>
          <p:nvSpPr>
            <p:cNvPr id="6" name="AutoShape 103"/>
            <p:cNvSpPr/>
            <p:nvPr/>
          </p:nvSpPr>
          <p:spPr bwMode="auto">
            <a:xfrm>
              <a:off x="5308600" y="9083675"/>
              <a:ext cx="333375" cy="219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7" name="AutoShape 104"/>
            <p:cNvSpPr/>
            <p:nvPr/>
          </p:nvSpPr>
          <p:spPr bwMode="auto">
            <a:xfrm>
              <a:off x="5162550" y="8939213"/>
              <a:ext cx="928688" cy="812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9" name="Rounded Rectangle 40"/>
          <p:cNvSpPr/>
          <p:nvPr/>
        </p:nvSpPr>
        <p:spPr>
          <a:xfrm rot="2700000">
            <a:off x="6687309" y="4236805"/>
            <a:ext cx="1543015" cy="15430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110"/>
          <p:cNvSpPr/>
          <p:nvPr/>
        </p:nvSpPr>
        <p:spPr>
          <a:xfrm rot="2700000">
            <a:off x="6345184" y="4786400"/>
            <a:ext cx="443881" cy="443881"/>
          </a:xfrm>
          <a:prstGeom prst="rect">
            <a:avLst/>
          </a:prstGeom>
          <a:solidFill>
            <a:schemeClr val="accent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11"/>
          <p:cNvSpPr txBox="1"/>
          <p:nvPr/>
        </p:nvSpPr>
        <p:spPr>
          <a:xfrm>
            <a:off x="6352842" y="4827335"/>
            <a:ext cx="441147" cy="369332"/>
          </a:xfrm>
          <a:prstGeom prst="rect">
            <a:avLst/>
          </a:prstGeom>
          <a:noFill/>
        </p:spPr>
        <p:txBody>
          <a:bodyPr wrap="none" rtlCol="0">
            <a:spAutoFit/>
          </a:bodyPr>
          <a:lstStyle/>
          <a:p>
            <a:pPr algn="ctr"/>
            <a:r>
              <a:rPr lang="vi-VN" b="1" dirty="0">
                <a:solidFill>
                  <a:schemeClr val="bg1"/>
                </a:solidFill>
              </a:rPr>
              <a:t>04</a:t>
            </a:r>
            <a:endParaRPr lang="en-US" b="1" dirty="0">
              <a:solidFill>
                <a:schemeClr val="bg1"/>
              </a:solidFill>
            </a:endParaRPr>
          </a:p>
        </p:txBody>
      </p:sp>
      <p:grpSp>
        <p:nvGrpSpPr>
          <p:cNvPr id="12" name="Group 112"/>
          <p:cNvGrpSpPr/>
          <p:nvPr/>
        </p:nvGrpSpPr>
        <p:grpSpPr>
          <a:xfrm>
            <a:off x="7204126" y="4353435"/>
            <a:ext cx="510250" cy="509379"/>
            <a:chOff x="5162550" y="5164138"/>
            <a:chExt cx="930275" cy="928687"/>
          </a:xfrm>
          <a:solidFill>
            <a:schemeClr val="bg1"/>
          </a:solidFill>
        </p:grpSpPr>
        <p:sp>
          <p:nvSpPr>
            <p:cNvPr id="13" name="AutoShape 128"/>
            <p:cNvSpPr/>
            <p:nvPr/>
          </p:nvSpPr>
          <p:spPr bwMode="auto">
            <a:xfrm>
              <a:off x="5162550" y="5164138"/>
              <a:ext cx="930275"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14" name="AutoShape 129"/>
            <p:cNvSpPr/>
            <p:nvPr/>
          </p:nvSpPr>
          <p:spPr bwMode="auto">
            <a:xfrm>
              <a:off x="5743575" y="5280025"/>
              <a:ext cx="231775" cy="231775"/>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16" name="Rounded Rectangle 41"/>
          <p:cNvSpPr/>
          <p:nvPr/>
        </p:nvSpPr>
        <p:spPr>
          <a:xfrm rot="2700000">
            <a:off x="4153487" y="4236805"/>
            <a:ext cx="1543015" cy="15430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Rectangle 118"/>
          <p:cNvSpPr/>
          <p:nvPr/>
        </p:nvSpPr>
        <p:spPr>
          <a:xfrm rot="2700000">
            <a:off x="3808047" y="4786400"/>
            <a:ext cx="443881" cy="443881"/>
          </a:xfrm>
          <a:prstGeom prst="rect">
            <a:avLst/>
          </a:prstGeom>
          <a:solidFill>
            <a:schemeClr val="accent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TextBox 119"/>
          <p:cNvSpPr txBox="1"/>
          <p:nvPr/>
        </p:nvSpPr>
        <p:spPr>
          <a:xfrm>
            <a:off x="3806540" y="4827335"/>
            <a:ext cx="441147" cy="369332"/>
          </a:xfrm>
          <a:prstGeom prst="rect">
            <a:avLst/>
          </a:prstGeom>
          <a:noFill/>
        </p:spPr>
        <p:txBody>
          <a:bodyPr wrap="none" rtlCol="0">
            <a:spAutoFit/>
          </a:bodyPr>
          <a:lstStyle/>
          <a:p>
            <a:pPr algn="ctr"/>
            <a:r>
              <a:rPr lang="vi-VN" b="1">
                <a:solidFill>
                  <a:schemeClr val="bg1"/>
                </a:solidFill>
              </a:rPr>
              <a:t>03</a:t>
            </a:r>
            <a:endParaRPr lang="en-US" b="1">
              <a:solidFill>
                <a:schemeClr val="bg1"/>
              </a:solidFill>
            </a:endParaRPr>
          </a:p>
        </p:txBody>
      </p:sp>
      <p:grpSp>
        <p:nvGrpSpPr>
          <p:cNvPr id="19" name="Group 120"/>
          <p:cNvGrpSpPr/>
          <p:nvPr/>
        </p:nvGrpSpPr>
        <p:grpSpPr>
          <a:xfrm>
            <a:off x="4729947" y="4439344"/>
            <a:ext cx="350035" cy="510250"/>
            <a:chOff x="7165975" y="7021513"/>
            <a:chExt cx="638175" cy="930275"/>
          </a:xfrm>
          <a:solidFill>
            <a:schemeClr val="bg1"/>
          </a:solidFill>
        </p:grpSpPr>
        <p:sp>
          <p:nvSpPr>
            <p:cNvPr id="20"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1"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23" name="Rounded Rectangle 7"/>
          <p:cNvSpPr/>
          <p:nvPr/>
        </p:nvSpPr>
        <p:spPr>
          <a:xfrm rot="2700000">
            <a:off x="4149874" y="1763694"/>
            <a:ext cx="1543015" cy="15430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ectangle 126"/>
          <p:cNvSpPr/>
          <p:nvPr/>
        </p:nvSpPr>
        <p:spPr>
          <a:xfrm rot="2700000">
            <a:off x="3808048" y="2313257"/>
            <a:ext cx="443881" cy="443881"/>
          </a:xfrm>
          <a:prstGeom prst="rect">
            <a:avLst/>
          </a:prstGeom>
          <a:solidFill>
            <a:schemeClr val="accent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TextBox 127"/>
          <p:cNvSpPr txBox="1"/>
          <p:nvPr/>
        </p:nvSpPr>
        <p:spPr>
          <a:xfrm>
            <a:off x="3806540" y="2347924"/>
            <a:ext cx="441147" cy="369332"/>
          </a:xfrm>
          <a:prstGeom prst="rect">
            <a:avLst/>
          </a:prstGeom>
          <a:noFill/>
        </p:spPr>
        <p:txBody>
          <a:bodyPr wrap="none" rtlCol="0">
            <a:spAutoFit/>
          </a:bodyPr>
          <a:lstStyle/>
          <a:p>
            <a:pPr algn="ctr"/>
            <a:r>
              <a:rPr lang="vi-VN" b="1">
                <a:solidFill>
                  <a:schemeClr val="bg1"/>
                </a:solidFill>
              </a:rPr>
              <a:t>01</a:t>
            </a:r>
            <a:endParaRPr lang="en-US" b="1">
              <a:solidFill>
                <a:schemeClr val="bg1"/>
              </a:solidFill>
            </a:endParaRPr>
          </a:p>
        </p:txBody>
      </p:sp>
      <p:grpSp>
        <p:nvGrpSpPr>
          <p:cNvPr id="26" name="Group 128"/>
          <p:cNvGrpSpPr/>
          <p:nvPr/>
        </p:nvGrpSpPr>
        <p:grpSpPr>
          <a:xfrm>
            <a:off x="4634193" y="1819495"/>
            <a:ext cx="509379" cy="509379"/>
            <a:chOff x="7021513" y="5164138"/>
            <a:chExt cx="928687" cy="928687"/>
          </a:xfrm>
          <a:solidFill>
            <a:schemeClr val="bg1"/>
          </a:solidFill>
        </p:grpSpPr>
        <p:sp>
          <p:nvSpPr>
            <p:cNvPr id="27"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sp>
          <p:nvSpPr>
            <p:cNvPr id="28"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38100" tIns="38100" rIns="38100" bIns="38100" anchor="ctr"/>
            <a:lstStyle/>
            <a:p>
              <a:pPr defTabSz="457200"/>
              <a:endParaRPr lang="en-US" sz="3000">
                <a:solidFill>
                  <a:schemeClr val="bg1"/>
                </a:solidFill>
                <a:effectLst>
                  <a:outerShdw blurRad="38100" dist="38100" dir="2700000" algn="tl">
                    <a:srgbClr val="000000"/>
                  </a:outerShdw>
                </a:effectLst>
              </a:endParaRPr>
            </a:p>
          </p:txBody>
        </p:sp>
      </p:grpSp>
      <p:sp>
        <p:nvSpPr>
          <p:cNvPr id="30" name="Rounded Rectangle 4"/>
          <p:cNvSpPr/>
          <p:nvPr/>
        </p:nvSpPr>
        <p:spPr>
          <a:xfrm rot="2726101">
            <a:off x="5451371" y="3000265"/>
            <a:ext cx="1543015" cy="15430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AutoShape 139"/>
          <p:cNvSpPr/>
          <p:nvPr/>
        </p:nvSpPr>
        <p:spPr bwMode="auto">
          <a:xfrm>
            <a:off x="5846970" y="3385455"/>
            <a:ext cx="797155" cy="77262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38100" tIns="38100" rIns="38100" bIns="38100" anchor="ctr"/>
          <a:lstStyle/>
          <a:p>
            <a:pPr defTabSz="457200"/>
            <a:endParaRPr lang="en-US" sz="3000" dirty="0">
              <a:solidFill>
                <a:schemeClr val="bg1"/>
              </a:solidFill>
              <a:effectLst>
                <a:outerShdw blurRad="38100" dist="38100" dir="2700000" algn="tl">
                  <a:srgbClr val="000000"/>
                </a:outerShdw>
              </a:effectLst>
            </a:endParaRPr>
          </a:p>
        </p:txBody>
      </p:sp>
      <p:sp>
        <p:nvSpPr>
          <p:cNvPr id="32" name="Rectangle 30"/>
          <p:cNvSpPr/>
          <p:nvPr/>
        </p:nvSpPr>
        <p:spPr>
          <a:xfrm>
            <a:off x="4347277" y="2471798"/>
            <a:ext cx="1092141" cy="603885"/>
          </a:xfrm>
          <a:prstGeom prst="rect">
            <a:avLst/>
          </a:prstGeom>
        </p:spPr>
        <p:txBody>
          <a:bodyPr wrap="square">
            <a:spAutoFit/>
          </a:bodyPr>
          <a:lstStyle/>
          <a:p>
            <a:pPr lvl="0" algn="r">
              <a:lnSpc>
                <a:spcPts val="2000"/>
              </a:lnSpc>
              <a:defRPr/>
            </a:pPr>
            <a:r>
              <a:rPr lang="zh-CN" altLang="en-US" sz="16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产业发展速度较快</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FZHei-B01S" panose="02010601030101010101" pitchFamily="2" charset="-122"/>
            </a:endParaRPr>
          </a:p>
        </p:txBody>
      </p:sp>
      <p:sp>
        <p:nvSpPr>
          <p:cNvPr id="33" name="Rectangle 30"/>
          <p:cNvSpPr/>
          <p:nvPr/>
        </p:nvSpPr>
        <p:spPr>
          <a:xfrm>
            <a:off x="4347277" y="5100530"/>
            <a:ext cx="1092141" cy="5835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产业集聚度高</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34" name="Rectangle 30"/>
          <p:cNvSpPr/>
          <p:nvPr/>
        </p:nvSpPr>
        <p:spPr>
          <a:xfrm>
            <a:off x="7004623" y="2471798"/>
            <a:ext cx="1092141" cy="603885"/>
          </a:xfrm>
          <a:prstGeom prst="rect">
            <a:avLst/>
          </a:prstGeom>
        </p:spPr>
        <p:txBody>
          <a:bodyPr wrap="square">
            <a:spAutoFit/>
          </a:bodyPr>
          <a:lstStyle/>
          <a:p>
            <a:pPr lvl="0" algn="l">
              <a:lnSpc>
                <a:spcPts val="2000"/>
              </a:lnSpc>
              <a:defRPr/>
            </a:pPr>
            <a:r>
              <a:rPr lang="zh-CN" altLang="en-US" sz="16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产业结构发展合理</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FZHei-B01S" panose="02010601030101010101" pitchFamily="2" charset="-122"/>
            </a:endParaRPr>
          </a:p>
        </p:txBody>
      </p:sp>
      <p:sp>
        <p:nvSpPr>
          <p:cNvPr id="35" name="Rectangle 30"/>
          <p:cNvSpPr/>
          <p:nvPr/>
        </p:nvSpPr>
        <p:spPr>
          <a:xfrm>
            <a:off x="6913183" y="4950035"/>
            <a:ext cx="1092141"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集成电路产品进出口逆差大</a:t>
            </a:r>
            <a:endPar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36" name="Rectangle 29"/>
          <p:cNvSpPr/>
          <p:nvPr/>
        </p:nvSpPr>
        <p:spPr>
          <a:xfrm>
            <a:off x="8790473" y="117353"/>
            <a:ext cx="2009488" cy="3425190"/>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从国内集成电路产业的发展来看，我国在封装测试业的比例一直占首位，设计和制造业相应不足，「十三五」期间随着设计业的高速增长和晶圆制造的投资加大，IC设计、晶圆制造和封装测试三业的格局也正不断优化。总体来看，IC设计业所占比重呈逐年上升的趋势。20</a:t>
            </a: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22</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年，IC设计业所占比重达到37.9%，最圆制造业比重为26%，封装测试业所占比重则进一步</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38" name="Rectangle 29"/>
          <p:cNvSpPr/>
          <p:nvPr/>
        </p:nvSpPr>
        <p:spPr>
          <a:xfrm>
            <a:off x="8873023" y="3783201"/>
            <a:ext cx="2009488" cy="265620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集成电路产品进口额一直位居我国进口产品第一大产品。根据海关统计，2016年进口集成电路3425.5亿块，同比增长9.1%；进口金额2270.7亿美元,同比下降1.2%。出口集成电路1810.1 亿块,同比增长1%;出口金额613.8亿美元,同比下降11.1%。2016年进出口逆差1656.9 亿美元。</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40" name="Rectangle 29"/>
          <p:cNvSpPr/>
          <p:nvPr/>
        </p:nvSpPr>
        <p:spPr>
          <a:xfrm>
            <a:off x="1314691" y="3684141"/>
            <a:ext cx="2009488" cy="2656205"/>
          </a:xfrm>
          <a:prstGeom prst="rect">
            <a:avLst/>
          </a:prstGeom>
        </p:spPr>
        <p:txBody>
          <a:bodyPr wrap="square">
            <a:spAutoFit/>
          </a:bodyPr>
          <a:lstStyle/>
          <a:p>
            <a:pPr lvl="0" algn="r">
              <a:lnSpc>
                <a:spcPts val="2000"/>
              </a:lnSpc>
              <a:defRPr/>
            </a:pP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我国集成电路产业集聚度较高，主要集中在四个区域：一是北京、天津环渤海地区；二是上海、江苏、浙江长三角地区；三是广州、深圳珠三角地区；四是中西部地区。随着集成电路领域的投资不断向中西部地区集聚，中西部地区在国内集成电路产业中的地位不断上升所占份额也不断增加</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42" name="Rectangle 29"/>
          <p:cNvSpPr/>
          <p:nvPr/>
        </p:nvSpPr>
        <p:spPr>
          <a:xfrm>
            <a:off x="1400416" y="1697451"/>
            <a:ext cx="2009488" cy="1630045"/>
          </a:xfrm>
          <a:prstGeom prst="rect">
            <a:avLst/>
          </a:prstGeom>
        </p:spPr>
        <p:txBody>
          <a:bodyPr wrap="square">
            <a:spAutoFit/>
          </a:bodyPr>
          <a:lstStyle/>
          <a:p>
            <a:pPr lvl="0" algn="r">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a:t>
            </a: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22</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年中国集成电路产业销售额为亿元，同比增长20.1%，是2011年中国集成电路产业销售额的2.2 倍。2011—20</a:t>
            </a: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22</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年年均增长率为20.3%，远远高于全球半导体市场的增长。</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grpSp>
        <p:nvGrpSpPr>
          <p:cNvPr id="8" name="Group 7"/>
          <p:cNvGrpSpPr/>
          <p:nvPr/>
        </p:nvGrpSpPr>
        <p:grpSpPr>
          <a:xfrm>
            <a:off x="553148" y="534688"/>
            <a:ext cx="11640226" cy="6323312"/>
            <a:chOff x="553148" y="534688"/>
            <a:chExt cx="11640226" cy="6323312"/>
          </a:xfrm>
        </p:grpSpPr>
        <p:grpSp>
          <p:nvGrpSpPr>
            <p:cNvPr id="44" name="Group 63"/>
            <p:cNvGrpSpPr/>
            <p:nvPr/>
          </p:nvGrpSpPr>
          <p:grpSpPr>
            <a:xfrm>
              <a:off x="553148" y="534688"/>
              <a:ext cx="1999615" cy="547370"/>
              <a:chOff x="9454548" y="259790"/>
              <a:chExt cx="1999615" cy="547370"/>
            </a:xfrm>
            <a:gradFill>
              <a:gsLst>
                <a:gs pos="0">
                  <a:schemeClr val="accent1"/>
                </a:gs>
                <a:gs pos="100000">
                  <a:schemeClr val="accent2"/>
                </a:gs>
              </a:gsLst>
              <a:lin ang="0" scaled="1"/>
            </a:gradFill>
          </p:grpSpPr>
          <p:grpSp>
            <p:nvGrpSpPr>
              <p:cNvPr id="45" name="Group 64"/>
              <p:cNvGrpSpPr/>
              <p:nvPr/>
            </p:nvGrpSpPr>
            <p:grpSpPr>
              <a:xfrm>
                <a:off x="9454548" y="259790"/>
                <a:ext cx="1999615" cy="547370"/>
                <a:chOff x="9454548" y="259790"/>
                <a:chExt cx="1999615" cy="547370"/>
              </a:xfrm>
              <a:grpFill/>
            </p:grpSpPr>
            <p:sp>
              <p:nvSpPr>
                <p:cNvPr id="47" name="Rectangle: Rounded Corners 71"/>
                <p:cNvSpPr/>
                <p:nvPr/>
              </p:nvSpPr>
              <p:spPr>
                <a:xfrm>
                  <a:off x="10005093" y="259790"/>
                  <a:ext cx="1449070"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6"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243267" y="621035"/>
              <a:ext cx="13093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发展现状</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anim calcmode="lin" valueType="num">
                                      <p:cBhvr>
                                        <p:cTn id="41" dur="1000" fill="hold"/>
                                        <p:tgtEl>
                                          <p:spTgt spid="40"/>
                                        </p:tgtEl>
                                        <p:attrNameLst>
                                          <p:attrName>ppt_x</p:attrName>
                                        </p:attrNameLst>
                                      </p:cBhvr>
                                      <p:tavLst>
                                        <p:tav tm="0">
                                          <p:val>
                                            <p:strVal val="#ppt_x"/>
                                          </p:val>
                                        </p:tav>
                                        <p:tav tm="100000">
                                          <p:val>
                                            <p:strVal val="#ppt_x"/>
                                          </p:val>
                                        </p:tav>
                                      </p:tavLst>
                                    </p:anim>
                                    <p:anim calcmode="lin" valueType="num">
                                      <p:cBhvr>
                                        <p:cTn id="42" dur="1000" fill="hold"/>
                                        <p:tgtEl>
                                          <p:spTgt spid="40"/>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42"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1000"/>
                                        <p:tgtEl>
                                          <p:spTgt spid="42"/>
                                        </p:tgtEl>
                                      </p:cBhvr>
                                    </p:animEffect>
                                    <p:anim calcmode="lin" valueType="num">
                                      <p:cBhvr>
                                        <p:cTn id="47" dur="1000" fill="hold"/>
                                        <p:tgtEl>
                                          <p:spTgt spid="42"/>
                                        </p:tgtEl>
                                        <p:attrNameLst>
                                          <p:attrName>ppt_x</p:attrName>
                                        </p:attrNameLst>
                                      </p:cBhvr>
                                      <p:tavLst>
                                        <p:tav tm="0">
                                          <p:val>
                                            <p:strVal val="#ppt_x"/>
                                          </p:val>
                                        </p:tav>
                                        <p:tav tm="100000">
                                          <p:val>
                                            <p:strVal val="#ppt_x"/>
                                          </p:val>
                                        </p:tav>
                                      </p:tavLst>
                                    </p:anim>
                                    <p:anim calcmode="lin" valueType="num">
                                      <p:cBhvr>
                                        <p:cTn id="4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8" grpId="0"/>
      <p:bldP spid="40"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553148" y="534688"/>
            <a:ext cx="11640226" cy="6323312"/>
            <a:chOff x="553148" y="534688"/>
            <a:chExt cx="11640226" cy="6323312"/>
          </a:xfrm>
        </p:grpSpPr>
        <p:grpSp>
          <p:nvGrpSpPr>
            <p:cNvPr id="25" name="Group 63"/>
            <p:cNvGrpSpPr/>
            <p:nvPr/>
          </p:nvGrpSpPr>
          <p:grpSpPr>
            <a:xfrm>
              <a:off x="553148" y="534688"/>
              <a:ext cx="1998980" cy="547370"/>
              <a:chOff x="9454548" y="259790"/>
              <a:chExt cx="1998980" cy="547370"/>
            </a:xfrm>
            <a:gradFill>
              <a:gsLst>
                <a:gs pos="0">
                  <a:schemeClr val="accent1"/>
                </a:gs>
                <a:gs pos="100000">
                  <a:schemeClr val="accent2"/>
                </a:gs>
              </a:gsLst>
              <a:lin ang="0" scaled="1"/>
            </a:gradFill>
          </p:grpSpPr>
          <p:grpSp>
            <p:nvGrpSpPr>
              <p:cNvPr id="28" name="Group 64"/>
              <p:cNvGrpSpPr/>
              <p:nvPr/>
            </p:nvGrpSpPr>
            <p:grpSpPr>
              <a:xfrm>
                <a:off x="9454548" y="259790"/>
                <a:ext cx="1998980" cy="547370"/>
                <a:chOff x="9454548" y="259790"/>
                <a:chExt cx="1998980" cy="547370"/>
              </a:xfrm>
              <a:grpFill/>
            </p:grpSpPr>
            <p:sp>
              <p:nvSpPr>
                <p:cNvPr id="30" name="Rectangle: Rounded Corners 71"/>
                <p:cNvSpPr/>
                <p:nvPr/>
              </p:nvSpPr>
              <p:spPr>
                <a:xfrm>
                  <a:off x="10005093" y="259790"/>
                  <a:ext cx="1448435"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1"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9"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6" name="文本框 49"/>
            <p:cNvSpPr txBox="1"/>
            <p:nvPr/>
          </p:nvSpPr>
          <p:spPr>
            <a:xfrm>
              <a:off x="1243267" y="621035"/>
              <a:ext cx="13093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发展现状</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27"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pic>
        <p:nvPicPr>
          <p:cNvPr id="33" name="Drawing 18"/>
          <p:cNvPicPr>
            <a:picLocks noChangeAspect="1"/>
          </p:cNvPicPr>
          <p:nvPr>
            <p:custDataLst>
              <p:tags r:id="rId2"/>
            </p:custDataLst>
          </p:nvPr>
        </p:nvPicPr>
        <p:blipFill>
          <a:blip r:embed="rId3"/>
          <a:stretch>
            <a:fillRect/>
          </a:stretch>
        </p:blipFill>
        <p:spPr>
          <a:xfrm>
            <a:off x="2552065" y="621030"/>
            <a:ext cx="4075430" cy="5379720"/>
          </a:xfrm>
          <a:prstGeom prst="rect">
            <a:avLst/>
          </a:prstGeom>
        </p:spPr>
      </p:pic>
      <p:sp>
        <p:nvSpPr>
          <p:cNvPr id="34" name="文本框 33"/>
          <p:cNvSpPr txBox="1"/>
          <p:nvPr/>
        </p:nvSpPr>
        <p:spPr>
          <a:xfrm>
            <a:off x="3212465" y="5963285"/>
            <a:ext cx="4064000" cy="368300"/>
          </a:xfrm>
          <a:prstGeom prst="rect">
            <a:avLst/>
          </a:prstGeom>
          <a:noFill/>
        </p:spPr>
        <p:txBody>
          <a:bodyPr wrap="square" rtlCol="0">
            <a:spAutoFit/>
          </a:bodyPr>
          <a:p>
            <a:r>
              <a:rPr lang="zh-CN" altLang="en-US" sz="900">
                <a:solidFill>
                  <a:srgbClr val="C00000"/>
                </a:solidFill>
              </a:rPr>
              <a:t>图</a:t>
            </a:r>
            <a:r>
              <a:rPr lang="en-US" altLang="zh-CN" sz="900">
                <a:solidFill>
                  <a:srgbClr val="C00000"/>
                </a:solidFill>
              </a:rPr>
              <a:t>2 </a:t>
            </a:r>
            <a:r>
              <a:rPr lang="zh-CN" altLang="en-US" sz="900">
                <a:solidFill>
                  <a:srgbClr val="C00000"/>
                </a:solidFill>
              </a:rPr>
              <a:t>2011—2016年中国集成电路产业销售额及增长率</a:t>
            </a:r>
            <a:endParaRPr lang="zh-CN" altLang="en-US" sz="900">
              <a:solidFill>
                <a:srgbClr val="C00000"/>
              </a:solidFill>
            </a:endParaRPr>
          </a:p>
          <a:p>
            <a:r>
              <a:rPr lang="zh-CN" altLang="en-US" sz="900">
                <a:solidFill>
                  <a:srgbClr val="C00000"/>
                </a:solidFill>
              </a:rPr>
              <a:t>资料来源:CSIA。</a:t>
            </a:r>
            <a:endParaRPr lang="zh-CN" altLang="en-US" sz="900">
              <a:solidFill>
                <a:srgbClr val="C00000"/>
              </a:solidFill>
            </a:endParaRPr>
          </a:p>
        </p:txBody>
      </p:sp>
      <p:pic>
        <p:nvPicPr>
          <p:cNvPr id="35" name="Drawing 20"/>
          <p:cNvPicPr>
            <a:picLocks noChangeAspect="1"/>
          </p:cNvPicPr>
          <p:nvPr>
            <p:custDataLst>
              <p:tags r:id="rId4"/>
            </p:custDataLst>
          </p:nvPr>
        </p:nvPicPr>
        <p:blipFill>
          <a:blip r:embed="rId5"/>
          <a:stretch>
            <a:fillRect/>
          </a:stretch>
        </p:blipFill>
        <p:spPr>
          <a:xfrm>
            <a:off x="6940550" y="679450"/>
            <a:ext cx="5212080" cy="4031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4505129"/>
            <a:ext cx="12203059" cy="2350371"/>
            <a:chOff x="2" y="3577031"/>
            <a:chExt cx="12203059" cy="3278469"/>
          </a:xfrm>
        </p:grpSpPr>
        <p:sp>
          <p:nvSpPr>
            <p:cNvPr id="4" name="任意多边形: 形状 32"/>
            <p:cNvSpPr/>
            <p:nvPr/>
          </p:nvSpPr>
          <p:spPr bwMode="auto">
            <a:xfrm>
              <a:off x="2" y="4091604"/>
              <a:ext cx="4392654" cy="2763895"/>
            </a:xfrm>
            <a:custGeom>
              <a:avLst/>
              <a:gdLst>
                <a:gd name="connsiteX0" fmla="*/ 734800 w 2671913"/>
                <a:gd name="connsiteY0" fmla="*/ 173 h 1732232"/>
                <a:gd name="connsiteX1" fmla="*/ 1905760 w 2671913"/>
                <a:gd name="connsiteY1" fmla="*/ 927976 h 1732232"/>
                <a:gd name="connsiteX2" fmla="*/ 2658162 w 2671913"/>
                <a:gd name="connsiteY2" fmla="*/ 1723008 h 1732232"/>
                <a:gd name="connsiteX3" fmla="*/ 2671913 w 2671913"/>
                <a:gd name="connsiteY3" fmla="*/ 1732232 h 1732232"/>
                <a:gd name="connsiteX4" fmla="*/ 0 w 2671913"/>
                <a:gd name="connsiteY4" fmla="*/ 1732232 h 1732232"/>
                <a:gd name="connsiteX5" fmla="*/ 0 w 2671913"/>
                <a:gd name="connsiteY5" fmla="*/ 264113 h 1732232"/>
                <a:gd name="connsiteX6" fmla="*/ 26610 w 2671913"/>
                <a:gd name="connsiteY6" fmla="*/ 241096 h 1732232"/>
                <a:gd name="connsiteX7" fmla="*/ 577515 w 2671913"/>
                <a:gd name="connsiteY7" fmla="*/ 10911 h 1732232"/>
                <a:gd name="connsiteX8" fmla="*/ 631334 w 2671913"/>
                <a:gd name="connsiteY8" fmla="*/ 8764 h 1732232"/>
                <a:gd name="connsiteX9" fmla="*/ 734800 w 2671913"/>
                <a:gd name="connsiteY9" fmla="*/ 173 h 173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913" h="1732232">
                  <a:moveTo>
                    <a:pt x="734800" y="173"/>
                  </a:moveTo>
                  <a:cubicBezTo>
                    <a:pt x="933795" y="5005"/>
                    <a:pt x="1395559" y="116148"/>
                    <a:pt x="1905760" y="927976"/>
                  </a:cubicBezTo>
                  <a:cubicBezTo>
                    <a:pt x="1905760" y="927976"/>
                    <a:pt x="2373848" y="1513356"/>
                    <a:pt x="2658162" y="1723008"/>
                  </a:cubicBezTo>
                  <a:lnTo>
                    <a:pt x="2671913" y="1732232"/>
                  </a:lnTo>
                  <a:lnTo>
                    <a:pt x="0" y="1732232"/>
                  </a:lnTo>
                  <a:lnTo>
                    <a:pt x="0" y="264113"/>
                  </a:lnTo>
                  <a:lnTo>
                    <a:pt x="26610" y="241096"/>
                  </a:lnTo>
                  <a:cubicBezTo>
                    <a:pt x="136034" y="152692"/>
                    <a:pt x="328604" y="31046"/>
                    <a:pt x="577515" y="10911"/>
                  </a:cubicBezTo>
                  <a:cubicBezTo>
                    <a:pt x="596890" y="10911"/>
                    <a:pt x="614112" y="8764"/>
                    <a:pt x="631334" y="8764"/>
                  </a:cubicBezTo>
                  <a:cubicBezTo>
                    <a:pt x="631334" y="8764"/>
                    <a:pt x="668469" y="-1438"/>
                    <a:pt x="734800" y="173"/>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 name="任意多边形: 形状 35"/>
            <p:cNvSpPr/>
            <p:nvPr/>
          </p:nvSpPr>
          <p:spPr bwMode="auto">
            <a:xfrm>
              <a:off x="7051580" y="3577031"/>
              <a:ext cx="5151481" cy="3278469"/>
            </a:xfrm>
            <a:custGeom>
              <a:avLst/>
              <a:gdLst>
                <a:gd name="connsiteX0" fmla="*/ 5151481 w 5151481"/>
                <a:gd name="connsiteY0" fmla="*/ 0 h 3443866"/>
                <a:gd name="connsiteX1" fmla="*/ 5151481 w 5151481"/>
                <a:gd name="connsiteY1" fmla="*/ 3443866 h 3443866"/>
                <a:gd name="connsiteX2" fmla="*/ 0 w 5151481"/>
                <a:gd name="connsiteY2" fmla="*/ 3443866 h 3443866"/>
                <a:gd name="connsiteX3" fmla="*/ 68505 w 5151481"/>
                <a:gd name="connsiteY3" fmla="*/ 3409693 h 3443866"/>
                <a:gd name="connsiteX4" fmla="*/ 1134718 w 5151481"/>
                <a:gd name="connsiteY4" fmla="*/ 2657350 h 3443866"/>
                <a:gd name="connsiteX5" fmla="*/ 3724809 w 5151481"/>
                <a:gd name="connsiteY5" fmla="*/ 569349 h 3443866"/>
                <a:gd name="connsiteX6" fmla="*/ 5070913 w 5151481"/>
                <a:gd name="connsiteY6" fmla="*/ 13881 h 344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481" h="3443866">
                  <a:moveTo>
                    <a:pt x="5151481" y="0"/>
                  </a:moveTo>
                  <a:lnTo>
                    <a:pt x="5151481" y="3443866"/>
                  </a:lnTo>
                  <a:lnTo>
                    <a:pt x="0" y="3443866"/>
                  </a:lnTo>
                  <a:lnTo>
                    <a:pt x="68505" y="3409693"/>
                  </a:lnTo>
                  <a:cubicBezTo>
                    <a:pt x="336371" y="3270474"/>
                    <a:pt x="763188" y="3017350"/>
                    <a:pt x="1134718" y="2657350"/>
                  </a:cubicBezTo>
                  <a:cubicBezTo>
                    <a:pt x="1134718" y="2657350"/>
                    <a:pt x="2564221" y="1073350"/>
                    <a:pt x="3724809" y="569349"/>
                  </a:cubicBezTo>
                  <a:cubicBezTo>
                    <a:pt x="4450176" y="254350"/>
                    <a:pt x="4766420" y="85600"/>
                    <a:pt x="5070913" y="1388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6" name="矩形 5"/>
          <p:cNvSpPr/>
          <p:nvPr/>
        </p:nvSpPr>
        <p:spPr>
          <a:xfrm>
            <a:off x="905948" y="780394"/>
            <a:ext cx="10489324" cy="5297212"/>
          </a:xfrm>
          <a:prstGeom prst="rect">
            <a:avLst/>
          </a:prstGeom>
          <a:solidFill>
            <a:schemeClr val="bg1"/>
          </a:solidFill>
          <a:ln>
            <a:noFill/>
          </a:ln>
          <a:effectLst>
            <a:outerShdw blurRad="571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7" name="组合 6"/>
          <p:cNvGrpSpPr/>
          <p:nvPr/>
        </p:nvGrpSpPr>
        <p:grpSpPr>
          <a:xfrm>
            <a:off x="1812189" y="2240885"/>
            <a:ext cx="3910485" cy="2571465"/>
            <a:chOff x="1042515" y="1905506"/>
            <a:chExt cx="3910485" cy="2571465"/>
          </a:xfrm>
        </p:grpSpPr>
        <p:cxnSp>
          <p:nvCxnSpPr>
            <p:cNvPr id="9" name="直接连接符 8"/>
            <p:cNvCxnSpPr/>
            <p:nvPr/>
          </p:nvCxnSpPr>
          <p:spPr>
            <a:xfrm>
              <a:off x="1042515" y="1905506"/>
              <a:ext cx="272176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24"/>
            <p:cNvCxnSpPr/>
            <p:nvPr/>
          </p:nvCxnSpPr>
          <p:spPr>
            <a:xfrm>
              <a:off x="1042515" y="4476971"/>
              <a:ext cx="39104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 name="添加标题"/>
          <p:cNvSpPr/>
          <p:nvPr/>
        </p:nvSpPr>
        <p:spPr>
          <a:xfrm>
            <a:off x="5997644" y="1333558"/>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01</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2" name="添加标题"/>
          <p:cNvSpPr/>
          <p:nvPr/>
        </p:nvSpPr>
        <p:spPr>
          <a:xfrm>
            <a:off x="5997644" y="2340539"/>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02</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3" name="添加标题"/>
          <p:cNvSpPr/>
          <p:nvPr/>
        </p:nvSpPr>
        <p:spPr>
          <a:xfrm>
            <a:off x="5997644" y="3457465"/>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03</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4" name="添加标题"/>
          <p:cNvSpPr/>
          <p:nvPr/>
        </p:nvSpPr>
        <p:spPr>
          <a:xfrm>
            <a:off x="5997644" y="4588861"/>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04</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grpSp>
        <p:nvGrpSpPr>
          <p:cNvPr id="15" name="组合 14"/>
          <p:cNvGrpSpPr/>
          <p:nvPr/>
        </p:nvGrpSpPr>
        <p:grpSpPr>
          <a:xfrm>
            <a:off x="7239001" y="1481198"/>
            <a:ext cx="4161791" cy="640189"/>
            <a:chOff x="7299212" y="1619349"/>
            <a:chExt cx="4161791" cy="640189"/>
          </a:xfrm>
        </p:grpSpPr>
        <p:sp>
          <p:nvSpPr>
            <p:cNvPr id="16" name="文本框 15"/>
            <p:cNvSpPr txBox="1"/>
            <p:nvPr/>
          </p:nvSpPr>
          <p:spPr>
            <a:xfrm>
              <a:off x="7299213" y="1619349"/>
              <a:ext cx="416179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1" action="ppaction://hlinksldjump"/>
                </a:rPr>
                <a:t>我国集成电路产业的发展现状</a:t>
              </a:r>
              <a:endParaRPr lang="zh-CN" altLang="en-US" sz="2400" b="1"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 name="文本框 16"/>
            <p:cNvSpPr txBox="1"/>
            <p:nvPr/>
          </p:nvSpPr>
          <p:spPr>
            <a:xfrm>
              <a:off x="7299212" y="2029668"/>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The Development Status of China's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18" name="组合 17"/>
          <p:cNvGrpSpPr/>
          <p:nvPr/>
        </p:nvGrpSpPr>
        <p:grpSpPr>
          <a:xfrm>
            <a:off x="7239001" y="2471155"/>
            <a:ext cx="4161791" cy="640189"/>
            <a:chOff x="7299212" y="2710174"/>
            <a:chExt cx="4161791" cy="640189"/>
          </a:xfrm>
        </p:grpSpPr>
        <p:sp>
          <p:nvSpPr>
            <p:cNvPr id="19" name="文本框 18"/>
            <p:cNvSpPr txBox="1"/>
            <p:nvPr/>
          </p:nvSpPr>
          <p:spPr>
            <a:xfrm>
              <a:off x="7299213" y="2710174"/>
              <a:ext cx="416179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2" action="ppaction://hlinksldjump"/>
                </a:rPr>
                <a:t>我国集成电路面临的机遇挑战</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0" name="文本框 19"/>
            <p:cNvSpPr txBox="1"/>
            <p:nvPr/>
          </p:nvSpPr>
          <p:spPr>
            <a:xfrm>
              <a:off x="7299212" y="3120493"/>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Opportunities and challenges faced by integrated circuits in China</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1" name="组合 20"/>
          <p:cNvGrpSpPr/>
          <p:nvPr/>
        </p:nvGrpSpPr>
        <p:grpSpPr>
          <a:xfrm>
            <a:off x="7239001" y="3633145"/>
            <a:ext cx="4101465" cy="640080"/>
            <a:chOff x="7299212" y="3800999"/>
            <a:chExt cx="4101465" cy="640080"/>
          </a:xfrm>
        </p:grpSpPr>
        <p:sp>
          <p:nvSpPr>
            <p:cNvPr id="22" name="文本框 21"/>
            <p:cNvSpPr txBox="1"/>
            <p:nvPr/>
          </p:nvSpPr>
          <p:spPr>
            <a:xfrm>
              <a:off x="7299213" y="3800999"/>
              <a:ext cx="385572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3" action="ppaction://hlinksldjump"/>
                </a:rPr>
                <a:t>我国集成电路产业发展预测</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3" name="文本框 22"/>
            <p:cNvSpPr txBox="1"/>
            <p:nvPr/>
          </p:nvSpPr>
          <p:spPr>
            <a:xfrm>
              <a:off x="7299212" y="4211209"/>
              <a:ext cx="4101465"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Prediction of the Development of China's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4" name="组合 23"/>
          <p:cNvGrpSpPr/>
          <p:nvPr/>
        </p:nvGrpSpPr>
        <p:grpSpPr>
          <a:xfrm>
            <a:off x="7239001" y="4709715"/>
            <a:ext cx="3978632" cy="640189"/>
            <a:chOff x="7299212" y="4891823"/>
            <a:chExt cx="3978632" cy="640189"/>
          </a:xfrm>
        </p:grpSpPr>
        <p:sp>
          <p:nvSpPr>
            <p:cNvPr id="25" name="文本框 24"/>
            <p:cNvSpPr txBox="1"/>
            <p:nvPr/>
          </p:nvSpPr>
          <p:spPr>
            <a:xfrm>
              <a:off x="7299213" y="4891823"/>
              <a:ext cx="3243580" cy="46037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hlinkClick r:id="rId4" action="ppaction://hlinksldjump"/>
                </a:rPr>
                <a:t>全球集成电路产业现状</a:t>
              </a:r>
              <a:endPar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6" name="文本框 25"/>
            <p:cNvSpPr txBox="1"/>
            <p:nvPr/>
          </p:nvSpPr>
          <p:spPr>
            <a:xfrm>
              <a:off x="7299212" y="5302142"/>
              <a:ext cx="3978632" cy="229870"/>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Current Status of the Global Integrated Circuit Industry</a:t>
              </a:r>
              <a:endPar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7" name="文本框 7"/>
          <p:cNvSpPr txBox="1"/>
          <p:nvPr/>
        </p:nvSpPr>
        <p:spPr>
          <a:xfrm>
            <a:off x="1703345" y="2679571"/>
            <a:ext cx="4392655" cy="156966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目录 </a:t>
            </a:r>
            <a:endParaRPr lang="en-US" altLang="zh-CN"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spc="600" dirty="0">
                <a:solidFill>
                  <a:schemeClr val="accent1"/>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CONTENT</a:t>
            </a:r>
            <a:endParaRPr kumimoji="0" lang="zh-CN" altLang="en-US" sz="4800" b="1" u="none" strike="noStrike" kern="1200" cap="none" spc="600" normalizeH="0" baseline="0" noProof="0" dirty="0">
              <a:ln>
                <a:noFill/>
              </a:ln>
              <a:solidFill>
                <a:schemeClr val="accent1"/>
              </a:solidFill>
              <a:effectLst>
                <a:outerShdw blurRad="63500" sx="102000" sy="102000" algn="ctr" rotWithShape="0">
                  <a:schemeClr val="bg1">
                    <a:alpha val="20000"/>
                  </a:schemeClr>
                </a:outerShdw>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396124" y="2697224"/>
            <a:ext cx="1541446"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a:t>
            </a:r>
            <a:r>
              <a:rPr lang="en-US" sz="9600">
                <a:solidFill>
                  <a:schemeClr val="accent1"/>
                </a:solidFill>
                <a:latin typeface="Source Han Sans CN" panose="020B0400000000000000" pitchFamily="34" charset="-128"/>
                <a:ea typeface="Source Han Sans CN" panose="020B0400000000000000" pitchFamily="34" charset="-128"/>
              </a:rPr>
              <a:t>2</a:t>
            </a:r>
            <a:endParaRPr sz="9600">
              <a:solidFill>
                <a:schemeClr val="accent1"/>
              </a:solidFill>
              <a:latin typeface="Source Han Sans CN" panose="020B0400000000000000" pitchFamily="34" charset="-128"/>
              <a:ea typeface="Source Han Sans CN" panose="020B0400000000000000" pitchFamily="34" charset="-128"/>
            </a:endParaRPr>
          </a:p>
        </p:txBody>
      </p:sp>
      <p:sp>
        <p:nvSpPr>
          <p:cNvPr id="8" name="TextBox 24"/>
          <p:cNvSpPr txBox="1"/>
          <p:nvPr/>
        </p:nvSpPr>
        <p:spPr>
          <a:xfrm>
            <a:off x="2053820" y="2135644"/>
            <a:ext cx="4106493" cy="138239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仿宋" panose="02010609060101010101" charset="-122"/>
                <a:ea typeface="仿宋" panose="02010609060101010101" charset="-122"/>
                <a:sym typeface="FZHei-B01S" panose="02010601030101010101" pitchFamily="2" charset="-122"/>
              </a:rPr>
              <a:t>《国家集成电路产业发展推进纲要》的落实，集成电路产业发展基金的投资，国家进一步扶持发展集成电路产业的政策落实也将为国内集成电路产业快速发展产生促进作用。</a:t>
            </a:r>
            <a:endParaRPr lang="zh-CN" altLang="en-US" sz="1400" dirty="0">
              <a:solidFill>
                <a:schemeClr val="bg1">
                  <a:lumMod val="50000"/>
                </a:schemeClr>
              </a:solidFill>
              <a:latin typeface="仿宋" panose="02010609060101010101" charset="-122"/>
              <a:ea typeface="仿宋" panose="02010609060101010101" charset="-122"/>
              <a:sym typeface="FZHei-B01S" panose="02010601030101010101" pitchFamily="2" charset="-122"/>
            </a:endParaRPr>
          </a:p>
        </p:txBody>
      </p:sp>
      <p:sp>
        <p:nvSpPr>
          <p:cNvPr id="15" name="矩形 22"/>
          <p:cNvSpPr txBox="1"/>
          <p:nvPr/>
        </p:nvSpPr>
        <p:spPr>
          <a:xfrm>
            <a:off x="661441" y="1327972"/>
            <a:ext cx="6826250" cy="706755"/>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pPr algn="ctr"/>
            <a:r>
              <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我国集电面临的机遇与挑战</a:t>
            </a:r>
            <a:endParaRPr lang="zh-CN" altLang="en-US" sz="4000" dirty="0" smtClean="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6" name="图片 1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7845" y="3880485"/>
            <a:ext cx="6342380" cy="23552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1"/>
          <p:cNvSpPr txBox="1"/>
          <p:nvPr/>
        </p:nvSpPr>
        <p:spPr>
          <a:xfrm>
            <a:off x="3541487" y="0"/>
            <a:ext cx="3338285" cy="3658394"/>
          </a:xfrm>
          <a:custGeom>
            <a:avLst/>
            <a:gdLst>
              <a:gd name="connsiteX0" fmla="*/ 0 w 3338285"/>
              <a:gd name="connsiteY0" fmla="*/ 0 h 3658394"/>
              <a:gd name="connsiteX1" fmla="*/ 3338285 w 3338285"/>
              <a:gd name="connsiteY1" fmla="*/ 0 h 3658394"/>
              <a:gd name="connsiteX2" fmla="*/ 3338285 w 3338285"/>
              <a:gd name="connsiteY2" fmla="*/ 3658394 h 3658394"/>
              <a:gd name="connsiteX3" fmla="*/ 0 w 3338285"/>
              <a:gd name="connsiteY3" fmla="*/ 3658394 h 3658394"/>
            </a:gdLst>
            <a:ahLst/>
            <a:cxnLst>
              <a:cxn ang="0">
                <a:pos x="connsiteX0" y="connsiteY0"/>
              </a:cxn>
              <a:cxn ang="0">
                <a:pos x="connsiteX1" y="connsiteY1"/>
              </a:cxn>
              <a:cxn ang="0">
                <a:pos x="connsiteX2" y="connsiteY2"/>
              </a:cxn>
              <a:cxn ang="0">
                <a:pos x="connsiteX3" y="connsiteY3"/>
              </a:cxn>
            </a:cxnLst>
            <a:rect l="l" t="t" r="r" b="b"/>
            <a:pathLst>
              <a:path w="3338285" h="3658394">
                <a:moveTo>
                  <a:pt x="0" y="0"/>
                </a:moveTo>
                <a:lnTo>
                  <a:pt x="3338285" y="0"/>
                </a:lnTo>
                <a:lnTo>
                  <a:pt x="3338285" y="3658394"/>
                </a:lnTo>
                <a:lnTo>
                  <a:pt x="0" y="3658394"/>
                </a:lnTo>
                <a:close/>
              </a:path>
            </a:pathLst>
          </a:custGeom>
          <a:blipFill>
            <a:blip r:embed="rId1"/>
            <a:stretch>
              <a:fillRect l="-32753" r="-32753"/>
            </a:stretch>
          </a:blipFill>
        </p:spPr>
      </p:sp>
      <p:sp>
        <p:nvSpPr>
          <p:cNvPr id="14" name="TextBox 14"/>
          <p:cNvSpPr txBox="1"/>
          <p:nvPr/>
        </p:nvSpPr>
        <p:spPr>
          <a:xfrm>
            <a:off x="770890" y="2035810"/>
            <a:ext cx="2000250" cy="424180"/>
          </a:xfrm>
          <a:prstGeom prst="rect">
            <a:avLst/>
          </a:prstGeom>
          <a:noFill/>
        </p:spPr>
        <p:txBody>
          <a:bodyPr wrap="none" rtlCol="0">
            <a:noAutofit/>
          </a:bodyPr>
          <a:lstStyle/>
          <a:p>
            <a:pPr algn="l"/>
            <a:r>
              <a:rPr lang="en-US" sz="2000" spc="300" dirty="0">
                <a:gradFill>
                  <a:gsLst>
                    <a:gs pos="0">
                      <a:srgbClr val="9EE256"/>
                    </a:gs>
                    <a:gs pos="100000">
                      <a:srgbClr val="52762D"/>
                    </a:gs>
                  </a:gsLst>
                  <a:lin scaled="0"/>
                </a:gradFill>
                <a:latin typeface="Malgun Gothic" panose="020B0503020000020004" charset="-127"/>
                <a:ea typeface="Malgun Gothic" panose="020B0503020000020004" charset="-127"/>
                <a:cs typeface="Lato" panose="020F0502020204030203" pitchFamily="34" charset="0"/>
              </a:rPr>
              <a:t>opportunity</a:t>
            </a:r>
            <a:endParaRPr lang="en-US" sz="2000" spc="300" dirty="0">
              <a:gradFill>
                <a:gsLst>
                  <a:gs pos="0">
                    <a:srgbClr val="9EE256"/>
                  </a:gs>
                  <a:gs pos="100000">
                    <a:srgbClr val="52762D"/>
                  </a:gs>
                </a:gsLst>
                <a:lin scaled="0"/>
              </a:gradFill>
              <a:latin typeface="Malgun Gothic" panose="020B0503020000020004" charset="-127"/>
              <a:ea typeface="Malgun Gothic" panose="020B0503020000020004" charset="-127"/>
              <a:cs typeface="Lato" panose="020F0502020204030203" pitchFamily="34" charset="0"/>
            </a:endParaRPr>
          </a:p>
        </p:txBody>
      </p:sp>
      <p:sp>
        <p:nvSpPr>
          <p:cNvPr id="16" name="TextBox 24"/>
          <p:cNvSpPr txBox="1"/>
          <p:nvPr/>
        </p:nvSpPr>
        <p:spPr>
          <a:xfrm>
            <a:off x="944880" y="4207186"/>
            <a:ext cx="5598862" cy="2028825"/>
          </a:xfrm>
          <a:prstGeom prst="rect">
            <a:avLst/>
          </a:prstGeom>
          <a:noFill/>
        </p:spPr>
        <p:txBody>
          <a:bodyPr wrap="square" lIns="91423" tIns="45712" rIns="91423" bIns="45712" rtlCol="0">
            <a:spAutoFit/>
          </a:bodyPr>
          <a:lstStyle/>
          <a:p>
            <a:pPr algn="l">
              <a:lnSpc>
                <a:spcPct val="150000"/>
              </a:lnSpc>
            </a:pPr>
            <a:r>
              <a:rPr lang="zh-CN" altLang="en-US" sz="1400" dirty="0">
                <a:solidFill>
                  <a:schemeClr val="bg1">
                    <a:lumMod val="50000"/>
                  </a:schemeClr>
                </a:solidFill>
                <a:latin typeface="仿宋" panose="02010609060101010101" charset="-122"/>
                <a:ea typeface="仿宋" panose="02010609060101010101" charset="-122"/>
                <a:sym typeface="+mn-ea"/>
              </a:rPr>
              <a:t>当前全球制造业格局面临重大调整，更加凸显出发展集成电路产业的重要性。由于信息产品生产结构不断变化，生产组织方式的不断优化，制造业的价值持续向电子器件生产环节转移。随着信息产业创新发展，集成电路产品已经成为整机系统企业市场竞争力和未来发展的关键和核心。建设一个完整的信息产业体系，是我国提升综合国力、保障国家安全、建设世界强国的必由之路。</a:t>
            </a:r>
            <a:endParaRPr kumimoji="0" lang="zh-CN" altLang="en-US" sz="1400" b="0" i="0" u="none" strike="noStrike" kern="1200" cap="none" spc="0" normalizeH="0" baseline="0" noProof="0" dirty="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24372"/>
          <a:stretch>
            <a:fillRect/>
          </a:stretch>
        </p:blipFill>
        <p:spPr>
          <a:xfrm>
            <a:off x="3528585" y="0"/>
            <a:ext cx="3351186" cy="3818468"/>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112" t="-105" r="23681" b="19307"/>
          <a:stretch>
            <a:fillRect/>
          </a:stretch>
        </p:blipFill>
        <p:spPr>
          <a:xfrm>
            <a:off x="7086599" y="0"/>
            <a:ext cx="4216401" cy="6855147"/>
          </a:xfrm>
          <a:prstGeom prst="rect">
            <a:avLst/>
          </a:prstGeom>
        </p:spPr>
      </p:pic>
      <p:sp>
        <p:nvSpPr>
          <p:cNvPr id="12" name="矩形 11" descr="7b0a2020202022776f7264617274223a20227b5c2269645c223a31393938333233302c5c227469645c223a31333437377d220a7d0a"/>
          <p:cNvSpPr/>
          <p:nvPr>
            <p:custDataLst>
              <p:tags r:id="rId4"/>
            </p:custDataLst>
          </p:nvPr>
        </p:nvSpPr>
        <p:spPr>
          <a:xfrm>
            <a:off x="0" y="2290445"/>
            <a:ext cx="3541395" cy="1425575"/>
          </a:xfrm>
          <a:prstGeom prst="rect">
            <a:avLst/>
          </a:prstGeom>
          <a:noFill/>
        </p:spPr>
        <p:txBody>
          <a:bodyPr wrap="none" lIns="90170" tIns="46990" rIns="90170" bIns="46990" rtlCol="0" anchor="t">
            <a:normAutofit fontScale="50000"/>
            <a:scene3d>
              <a:camera prst="obliqueTopLeft"/>
              <a:lightRig rig="threePt" dir="t"/>
            </a:scene3d>
            <a:sp3d prstMaterial="plastic">
              <a:contourClr>
                <a:srgbClr val="0599C9"/>
              </a:contourClr>
            </a:sp3d>
          </a:bodyPr>
          <a:p>
            <a:pPr algn="ctr"/>
            <a:r>
              <a:rPr lang="zh-CN" altLang="en-US" sz="15400" b="1">
                <a:ln w="25400">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38100" dist="63500" dir="13500000">
                    <a:srgbClr val="8D1E12">
                      <a:alpha val="77000"/>
                    </a:srgbClr>
                  </a:innerShdw>
                </a:effectLst>
                <a:latin typeface="汉仪力量黑简" charset="0"/>
                <a:ea typeface="汉仪力量黑简" charset="0"/>
              </a:rPr>
              <a:t>机遇</a:t>
            </a:r>
            <a:endParaRPr lang="zh-CN" altLang="en-US" sz="15400" b="1">
              <a:ln w="25400">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38100" dist="63500" dir="13500000">
                  <a:srgbClr val="8D1E12">
                    <a:alpha val="77000"/>
                  </a:srgbClr>
                </a:innerShdw>
              </a:effectLst>
              <a:latin typeface="汉仪力量黑简" charset="0"/>
              <a:ea typeface="汉仪力量黑简"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6173836" y="1173139"/>
            <a:ext cx="799561" cy="1626445"/>
          </a:xfrm>
          <a:custGeom>
            <a:avLst/>
            <a:gdLst>
              <a:gd name="T0" fmla="*/ 2 w 340"/>
              <a:gd name="T1" fmla="*/ 690 h 690"/>
              <a:gd name="T2" fmla="*/ 114 w 340"/>
              <a:gd name="T3" fmla="*/ 669 h 690"/>
              <a:gd name="T4" fmla="*/ 340 w 340"/>
              <a:gd name="T5" fmla="*/ 345 h 690"/>
              <a:gd name="T6" fmla="*/ 0 w 340"/>
              <a:gd name="T7" fmla="*/ 0 h 690"/>
              <a:gd name="T8" fmla="*/ 0 w 340"/>
              <a:gd name="T9" fmla="*/ 43 h 690"/>
              <a:gd name="T10" fmla="*/ 297 w 340"/>
              <a:gd name="T11" fmla="*/ 345 h 690"/>
              <a:gd name="T12" fmla="*/ 2 w 340"/>
              <a:gd name="T13" fmla="*/ 648 h 690"/>
              <a:gd name="T14" fmla="*/ 0 w 340"/>
              <a:gd name="T15" fmla="*/ 648 h 690"/>
              <a:gd name="T16" fmla="*/ 0 w 340"/>
              <a:gd name="T17" fmla="*/ 690 h 690"/>
              <a:gd name="T18" fmla="*/ 2 w 340"/>
              <a:gd name="T19"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690">
                <a:moveTo>
                  <a:pt x="2" y="690"/>
                </a:moveTo>
                <a:cubicBezTo>
                  <a:pt x="41" y="689"/>
                  <a:pt x="79" y="682"/>
                  <a:pt x="114" y="669"/>
                </a:cubicBezTo>
                <a:cubicBezTo>
                  <a:pt x="246" y="620"/>
                  <a:pt x="340" y="494"/>
                  <a:pt x="340" y="345"/>
                </a:cubicBezTo>
                <a:cubicBezTo>
                  <a:pt x="340" y="156"/>
                  <a:pt x="188" y="3"/>
                  <a:pt x="0" y="0"/>
                </a:cubicBezTo>
                <a:cubicBezTo>
                  <a:pt x="0" y="43"/>
                  <a:pt x="0" y="43"/>
                  <a:pt x="0" y="43"/>
                </a:cubicBezTo>
                <a:cubicBezTo>
                  <a:pt x="165" y="45"/>
                  <a:pt x="297" y="180"/>
                  <a:pt x="297" y="345"/>
                </a:cubicBezTo>
                <a:cubicBezTo>
                  <a:pt x="297" y="510"/>
                  <a:pt x="166" y="644"/>
                  <a:pt x="2" y="648"/>
                </a:cubicBezTo>
                <a:cubicBezTo>
                  <a:pt x="1" y="648"/>
                  <a:pt x="1" y="648"/>
                  <a:pt x="0" y="648"/>
                </a:cubicBezTo>
                <a:cubicBezTo>
                  <a:pt x="0" y="690"/>
                  <a:pt x="0" y="690"/>
                  <a:pt x="0" y="690"/>
                </a:cubicBezTo>
                <a:cubicBezTo>
                  <a:pt x="1" y="690"/>
                  <a:pt x="1" y="690"/>
                  <a:pt x="2" y="690"/>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3" name="Freeform 6"/>
          <p:cNvSpPr/>
          <p:nvPr/>
        </p:nvSpPr>
        <p:spPr bwMode="auto">
          <a:xfrm>
            <a:off x="4479803" y="1173139"/>
            <a:ext cx="1698348" cy="100664"/>
          </a:xfrm>
          <a:custGeom>
            <a:avLst/>
            <a:gdLst>
              <a:gd name="T0" fmla="*/ 0 w 722"/>
              <a:gd name="T1" fmla="*/ 43 h 43"/>
              <a:gd name="T2" fmla="*/ 722 w 722"/>
              <a:gd name="T3" fmla="*/ 43 h 43"/>
              <a:gd name="T4" fmla="*/ 722 w 722"/>
              <a:gd name="T5" fmla="*/ 0 h 43"/>
              <a:gd name="T6" fmla="*/ 0 w 722"/>
              <a:gd name="T7" fmla="*/ 0 h 43"/>
              <a:gd name="T8" fmla="*/ 0 w 722"/>
              <a:gd name="T9" fmla="*/ 43 h 43"/>
            </a:gdLst>
            <a:ahLst/>
            <a:cxnLst>
              <a:cxn ang="0">
                <a:pos x="T0" y="T1"/>
              </a:cxn>
              <a:cxn ang="0">
                <a:pos x="T2" y="T3"/>
              </a:cxn>
              <a:cxn ang="0">
                <a:pos x="T4" y="T5"/>
              </a:cxn>
              <a:cxn ang="0">
                <a:pos x="T6" y="T7"/>
              </a:cxn>
              <a:cxn ang="0">
                <a:pos x="T8" y="T9"/>
              </a:cxn>
            </a:cxnLst>
            <a:rect l="0" t="0" r="r" b="b"/>
            <a:pathLst>
              <a:path w="722" h="43">
                <a:moveTo>
                  <a:pt x="0" y="43"/>
                </a:moveTo>
                <a:cubicBezTo>
                  <a:pt x="722" y="43"/>
                  <a:pt x="722" y="43"/>
                  <a:pt x="722" y="43"/>
                </a:cubicBezTo>
                <a:cubicBezTo>
                  <a:pt x="721" y="24"/>
                  <a:pt x="721" y="3"/>
                  <a:pt x="722" y="0"/>
                </a:cubicBezTo>
                <a:cubicBezTo>
                  <a:pt x="0" y="0"/>
                  <a:pt x="0" y="0"/>
                  <a:pt x="0" y="0"/>
                </a:cubicBezTo>
                <a:lnTo>
                  <a:pt x="0" y="43"/>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 name="Rectangle 7"/>
          <p:cNvSpPr>
            <a:spLocks noChangeArrowheads="1"/>
          </p:cNvSpPr>
          <p:nvPr/>
        </p:nvSpPr>
        <p:spPr bwMode="auto">
          <a:xfrm>
            <a:off x="2861986" y="1052342"/>
            <a:ext cx="1839278" cy="350886"/>
          </a:xfrm>
          <a:prstGeom prst="rect">
            <a:avLst/>
          </a:prstGeom>
          <a:solidFill>
            <a:schemeClr val="accent1"/>
          </a:solidFill>
          <a:ln>
            <a:noFill/>
          </a:ln>
        </p:spPr>
        <p:txBody>
          <a:bodyPr vert="horz" wrap="square" lIns="91440" tIns="45720" rIns="91440" bIns="45720" numCol="1" anchor="t" anchorCtr="0" compatLnSpc="1"/>
          <a:lstStyle/>
          <a:p>
            <a:endParaRPr lang="en-US"/>
          </a:p>
        </p:txBody>
      </p:sp>
      <p:sp>
        <p:nvSpPr>
          <p:cNvPr id="5" name="Freeform 5"/>
          <p:cNvSpPr/>
          <p:nvPr/>
        </p:nvSpPr>
        <p:spPr bwMode="auto">
          <a:xfrm flipH="1">
            <a:off x="5386243" y="2692870"/>
            <a:ext cx="799561" cy="1626445"/>
          </a:xfrm>
          <a:custGeom>
            <a:avLst/>
            <a:gdLst>
              <a:gd name="T0" fmla="*/ 2 w 340"/>
              <a:gd name="T1" fmla="*/ 690 h 690"/>
              <a:gd name="T2" fmla="*/ 114 w 340"/>
              <a:gd name="T3" fmla="*/ 669 h 690"/>
              <a:gd name="T4" fmla="*/ 340 w 340"/>
              <a:gd name="T5" fmla="*/ 345 h 690"/>
              <a:gd name="T6" fmla="*/ 0 w 340"/>
              <a:gd name="T7" fmla="*/ 0 h 690"/>
              <a:gd name="T8" fmla="*/ 0 w 340"/>
              <a:gd name="T9" fmla="*/ 43 h 690"/>
              <a:gd name="T10" fmla="*/ 297 w 340"/>
              <a:gd name="T11" fmla="*/ 345 h 690"/>
              <a:gd name="T12" fmla="*/ 2 w 340"/>
              <a:gd name="T13" fmla="*/ 648 h 690"/>
              <a:gd name="T14" fmla="*/ 0 w 340"/>
              <a:gd name="T15" fmla="*/ 648 h 690"/>
              <a:gd name="T16" fmla="*/ 0 w 340"/>
              <a:gd name="T17" fmla="*/ 690 h 690"/>
              <a:gd name="T18" fmla="*/ 2 w 340"/>
              <a:gd name="T19"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690">
                <a:moveTo>
                  <a:pt x="2" y="690"/>
                </a:moveTo>
                <a:cubicBezTo>
                  <a:pt x="41" y="689"/>
                  <a:pt x="79" y="682"/>
                  <a:pt x="114" y="669"/>
                </a:cubicBezTo>
                <a:cubicBezTo>
                  <a:pt x="246" y="620"/>
                  <a:pt x="340" y="494"/>
                  <a:pt x="340" y="345"/>
                </a:cubicBezTo>
                <a:cubicBezTo>
                  <a:pt x="340" y="156"/>
                  <a:pt x="188" y="3"/>
                  <a:pt x="0" y="0"/>
                </a:cubicBezTo>
                <a:cubicBezTo>
                  <a:pt x="0" y="43"/>
                  <a:pt x="0" y="43"/>
                  <a:pt x="0" y="43"/>
                </a:cubicBezTo>
                <a:cubicBezTo>
                  <a:pt x="165" y="45"/>
                  <a:pt x="297" y="180"/>
                  <a:pt x="297" y="345"/>
                </a:cubicBezTo>
                <a:cubicBezTo>
                  <a:pt x="297" y="510"/>
                  <a:pt x="166" y="644"/>
                  <a:pt x="2" y="648"/>
                </a:cubicBezTo>
                <a:cubicBezTo>
                  <a:pt x="1" y="648"/>
                  <a:pt x="1" y="648"/>
                  <a:pt x="0" y="648"/>
                </a:cubicBezTo>
                <a:cubicBezTo>
                  <a:pt x="0" y="690"/>
                  <a:pt x="0" y="690"/>
                  <a:pt x="0" y="690"/>
                </a:cubicBezTo>
                <a:cubicBezTo>
                  <a:pt x="1" y="690"/>
                  <a:pt x="1" y="690"/>
                  <a:pt x="2" y="69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6" name="Freeform 6"/>
          <p:cNvSpPr/>
          <p:nvPr/>
        </p:nvSpPr>
        <p:spPr bwMode="auto">
          <a:xfrm flipH="1">
            <a:off x="6181489" y="2692870"/>
            <a:ext cx="1698348" cy="100664"/>
          </a:xfrm>
          <a:custGeom>
            <a:avLst/>
            <a:gdLst>
              <a:gd name="T0" fmla="*/ 0 w 722"/>
              <a:gd name="T1" fmla="*/ 43 h 43"/>
              <a:gd name="T2" fmla="*/ 722 w 722"/>
              <a:gd name="T3" fmla="*/ 43 h 43"/>
              <a:gd name="T4" fmla="*/ 722 w 722"/>
              <a:gd name="T5" fmla="*/ 0 h 43"/>
              <a:gd name="T6" fmla="*/ 0 w 722"/>
              <a:gd name="T7" fmla="*/ 0 h 43"/>
              <a:gd name="T8" fmla="*/ 0 w 722"/>
              <a:gd name="T9" fmla="*/ 43 h 43"/>
            </a:gdLst>
            <a:ahLst/>
            <a:cxnLst>
              <a:cxn ang="0">
                <a:pos x="T0" y="T1"/>
              </a:cxn>
              <a:cxn ang="0">
                <a:pos x="T2" y="T3"/>
              </a:cxn>
              <a:cxn ang="0">
                <a:pos x="T4" y="T5"/>
              </a:cxn>
              <a:cxn ang="0">
                <a:pos x="T6" y="T7"/>
              </a:cxn>
              <a:cxn ang="0">
                <a:pos x="T8" y="T9"/>
              </a:cxn>
            </a:cxnLst>
            <a:rect l="0" t="0" r="r" b="b"/>
            <a:pathLst>
              <a:path w="722" h="43">
                <a:moveTo>
                  <a:pt x="0" y="43"/>
                </a:moveTo>
                <a:cubicBezTo>
                  <a:pt x="722" y="43"/>
                  <a:pt x="722" y="43"/>
                  <a:pt x="722" y="43"/>
                </a:cubicBezTo>
                <a:cubicBezTo>
                  <a:pt x="721" y="24"/>
                  <a:pt x="721" y="3"/>
                  <a:pt x="722" y="0"/>
                </a:cubicBezTo>
                <a:cubicBezTo>
                  <a:pt x="0" y="0"/>
                  <a:pt x="0" y="0"/>
                  <a:pt x="0" y="0"/>
                </a:cubicBezTo>
                <a:lnTo>
                  <a:pt x="0" y="43"/>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7" name="Rectangle 7"/>
          <p:cNvSpPr>
            <a:spLocks noChangeArrowheads="1"/>
          </p:cNvSpPr>
          <p:nvPr/>
        </p:nvSpPr>
        <p:spPr bwMode="auto">
          <a:xfrm flipH="1">
            <a:off x="7658376" y="2572073"/>
            <a:ext cx="1839278" cy="350886"/>
          </a:xfrm>
          <a:prstGeom prst="rect">
            <a:avLst/>
          </a:prstGeom>
          <a:solidFill>
            <a:schemeClr val="accent2"/>
          </a:solidFill>
          <a:ln>
            <a:noFill/>
          </a:ln>
        </p:spPr>
        <p:txBody>
          <a:bodyPr vert="horz" wrap="square" lIns="91440" tIns="45720" rIns="91440" bIns="45720" numCol="1" anchor="t" anchorCtr="0" compatLnSpc="1"/>
          <a:lstStyle/>
          <a:p>
            <a:endParaRPr lang="en-US"/>
          </a:p>
        </p:txBody>
      </p:sp>
      <p:sp>
        <p:nvSpPr>
          <p:cNvPr id="8" name="Freeform 5"/>
          <p:cNvSpPr/>
          <p:nvPr/>
        </p:nvSpPr>
        <p:spPr bwMode="auto">
          <a:xfrm>
            <a:off x="6090016" y="5238125"/>
            <a:ext cx="799561" cy="1626445"/>
          </a:xfrm>
          <a:custGeom>
            <a:avLst/>
            <a:gdLst>
              <a:gd name="T0" fmla="*/ 2 w 340"/>
              <a:gd name="T1" fmla="*/ 690 h 690"/>
              <a:gd name="T2" fmla="*/ 114 w 340"/>
              <a:gd name="T3" fmla="*/ 669 h 690"/>
              <a:gd name="T4" fmla="*/ 340 w 340"/>
              <a:gd name="T5" fmla="*/ 345 h 690"/>
              <a:gd name="T6" fmla="*/ 0 w 340"/>
              <a:gd name="T7" fmla="*/ 0 h 690"/>
              <a:gd name="T8" fmla="*/ 0 w 340"/>
              <a:gd name="T9" fmla="*/ 43 h 690"/>
              <a:gd name="T10" fmla="*/ 297 w 340"/>
              <a:gd name="T11" fmla="*/ 345 h 690"/>
              <a:gd name="T12" fmla="*/ 2 w 340"/>
              <a:gd name="T13" fmla="*/ 648 h 690"/>
              <a:gd name="T14" fmla="*/ 0 w 340"/>
              <a:gd name="T15" fmla="*/ 648 h 690"/>
              <a:gd name="T16" fmla="*/ 0 w 340"/>
              <a:gd name="T17" fmla="*/ 690 h 690"/>
              <a:gd name="T18" fmla="*/ 2 w 340"/>
              <a:gd name="T19"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690">
                <a:moveTo>
                  <a:pt x="2" y="690"/>
                </a:moveTo>
                <a:cubicBezTo>
                  <a:pt x="41" y="689"/>
                  <a:pt x="79" y="682"/>
                  <a:pt x="114" y="669"/>
                </a:cubicBezTo>
                <a:cubicBezTo>
                  <a:pt x="246" y="620"/>
                  <a:pt x="340" y="494"/>
                  <a:pt x="340" y="345"/>
                </a:cubicBezTo>
                <a:cubicBezTo>
                  <a:pt x="340" y="156"/>
                  <a:pt x="188" y="3"/>
                  <a:pt x="0" y="0"/>
                </a:cubicBezTo>
                <a:cubicBezTo>
                  <a:pt x="0" y="43"/>
                  <a:pt x="0" y="43"/>
                  <a:pt x="0" y="43"/>
                </a:cubicBezTo>
                <a:cubicBezTo>
                  <a:pt x="165" y="45"/>
                  <a:pt x="297" y="180"/>
                  <a:pt x="297" y="345"/>
                </a:cubicBezTo>
                <a:cubicBezTo>
                  <a:pt x="297" y="510"/>
                  <a:pt x="166" y="644"/>
                  <a:pt x="2" y="648"/>
                </a:cubicBezTo>
                <a:cubicBezTo>
                  <a:pt x="1" y="648"/>
                  <a:pt x="1" y="648"/>
                  <a:pt x="0" y="648"/>
                </a:cubicBezTo>
                <a:cubicBezTo>
                  <a:pt x="0" y="690"/>
                  <a:pt x="0" y="690"/>
                  <a:pt x="0" y="690"/>
                </a:cubicBezTo>
                <a:cubicBezTo>
                  <a:pt x="1" y="690"/>
                  <a:pt x="1" y="690"/>
                  <a:pt x="2" y="69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6"/>
          <p:cNvSpPr/>
          <p:nvPr/>
        </p:nvSpPr>
        <p:spPr bwMode="auto">
          <a:xfrm>
            <a:off x="4479803" y="4212600"/>
            <a:ext cx="1698348" cy="100664"/>
          </a:xfrm>
          <a:custGeom>
            <a:avLst/>
            <a:gdLst>
              <a:gd name="T0" fmla="*/ 0 w 722"/>
              <a:gd name="T1" fmla="*/ 43 h 43"/>
              <a:gd name="T2" fmla="*/ 722 w 722"/>
              <a:gd name="T3" fmla="*/ 43 h 43"/>
              <a:gd name="T4" fmla="*/ 722 w 722"/>
              <a:gd name="T5" fmla="*/ 0 h 43"/>
              <a:gd name="T6" fmla="*/ 0 w 722"/>
              <a:gd name="T7" fmla="*/ 0 h 43"/>
              <a:gd name="T8" fmla="*/ 0 w 722"/>
              <a:gd name="T9" fmla="*/ 43 h 43"/>
            </a:gdLst>
            <a:ahLst/>
            <a:cxnLst>
              <a:cxn ang="0">
                <a:pos x="T0" y="T1"/>
              </a:cxn>
              <a:cxn ang="0">
                <a:pos x="T2" y="T3"/>
              </a:cxn>
              <a:cxn ang="0">
                <a:pos x="T4" y="T5"/>
              </a:cxn>
              <a:cxn ang="0">
                <a:pos x="T6" y="T7"/>
              </a:cxn>
              <a:cxn ang="0">
                <a:pos x="T8" y="T9"/>
              </a:cxn>
            </a:cxnLst>
            <a:rect l="0" t="0" r="r" b="b"/>
            <a:pathLst>
              <a:path w="722" h="43">
                <a:moveTo>
                  <a:pt x="0" y="43"/>
                </a:moveTo>
                <a:cubicBezTo>
                  <a:pt x="722" y="43"/>
                  <a:pt x="722" y="43"/>
                  <a:pt x="722" y="43"/>
                </a:cubicBezTo>
                <a:cubicBezTo>
                  <a:pt x="721" y="24"/>
                  <a:pt x="721" y="3"/>
                  <a:pt x="722" y="0"/>
                </a:cubicBezTo>
                <a:cubicBezTo>
                  <a:pt x="0" y="0"/>
                  <a:pt x="0" y="0"/>
                  <a:pt x="0" y="0"/>
                </a:cubicBezTo>
                <a:lnTo>
                  <a:pt x="0" y="4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Rectangle 7"/>
          <p:cNvSpPr>
            <a:spLocks noChangeArrowheads="1"/>
          </p:cNvSpPr>
          <p:nvPr/>
        </p:nvSpPr>
        <p:spPr bwMode="auto">
          <a:xfrm>
            <a:off x="2861986" y="4091803"/>
            <a:ext cx="1839278" cy="35088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2" name="Oval 73"/>
          <p:cNvSpPr/>
          <p:nvPr/>
        </p:nvSpPr>
        <p:spPr>
          <a:xfrm>
            <a:off x="5546840" y="1369610"/>
            <a:ext cx="1233501" cy="1233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74"/>
          <p:cNvSpPr/>
          <p:nvPr/>
        </p:nvSpPr>
        <p:spPr>
          <a:xfrm>
            <a:off x="5546840" y="2883291"/>
            <a:ext cx="1233501" cy="1233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75"/>
          <p:cNvSpPr/>
          <p:nvPr/>
        </p:nvSpPr>
        <p:spPr>
          <a:xfrm>
            <a:off x="5546840" y="4403021"/>
            <a:ext cx="1233501" cy="1233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76"/>
          <p:cNvGrpSpPr/>
          <p:nvPr/>
        </p:nvGrpSpPr>
        <p:grpSpPr>
          <a:xfrm>
            <a:off x="5924190" y="3214459"/>
            <a:ext cx="499290" cy="588831"/>
            <a:chOff x="7834313" y="2328863"/>
            <a:chExt cx="1628775" cy="1920875"/>
          </a:xfrm>
          <a:solidFill>
            <a:schemeClr val="bg1"/>
          </a:solidFill>
        </p:grpSpPr>
        <p:sp>
          <p:nvSpPr>
            <p:cNvPr id="16" name="Freeform 37"/>
            <p:cNvSpPr>
              <a:spLocks noEditPoints="1"/>
            </p:cNvSpPr>
            <p:nvPr/>
          </p:nvSpPr>
          <p:spPr bwMode="auto">
            <a:xfrm>
              <a:off x="7834313" y="2328863"/>
              <a:ext cx="1628775" cy="1920875"/>
            </a:xfrm>
            <a:custGeom>
              <a:avLst/>
              <a:gdLst>
                <a:gd name="T0" fmla="*/ 1278 w 1336"/>
                <a:gd name="T1" fmla="*/ 168 h 1573"/>
                <a:gd name="T2" fmla="*/ 968 w 1336"/>
                <a:gd name="T3" fmla="*/ 168 h 1573"/>
                <a:gd name="T4" fmla="*/ 968 w 1336"/>
                <a:gd name="T5" fmla="*/ 58 h 1573"/>
                <a:gd name="T6" fmla="*/ 910 w 1336"/>
                <a:gd name="T7" fmla="*/ 0 h 1573"/>
                <a:gd name="T8" fmla="*/ 426 w 1336"/>
                <a:gd name="T9" fmla="*/ 0 h 1573"/>
                <a:gd name="T10" fmla="*/ 369 w 1336"/>
                <a:gd name="T11" fmla="*/ 58 h 1573"/>
                <a:gd name="T12" fmla="*/ 369 w 1336"/>
                <a:gd name="T13" fmla="*/ 362 h 1573"/>
                <a:gd name="T14" fmla="*/ 426 w 1336"/>
                <a:gd name="T15" fmla="*/ 420 h 1573"/>
                <a:gd name="T16" fmla="*/ 784 w 1336"/>
                <a:gd name="T17" fmla="*/ 420 h 1573"/>
                <a:gd name="T18" fmla="*/ 841 w 1336"/>
                <a:gd name="T19" fmla="*/ 362 h 1573"/>
                <a:gd name="T20" fmla="*/ 784 w 1336"/>
                <a:gd name="T21" fmla="*/ 305 h 1573"/>
                <a:gd name="T22" fmla="*/ 484 w 1336"/>
                <a:gd name="T23" fmla="*/ 305 h 1573"/>
                <a:gd name="T24" fmla="*/ 484 w 1336"/>
                <a:gd name="T25" fmla="*/ 115 h 1573"/>
                <a:gd name="T26" fmla="*/ 852 w 1336"/>
                <a:gd name="T27" fmla="*/ 115 h 1573"/>
                <a:gd name="T28" fmla="*/ 852 w 1336"/>
                <a:gd name="T29" fmla="*/ 226 h 1573"/>
                <a:gd name="T30" fmla="*/ 910 w 1336"/>
                <a:gd name="T31" fmla="*/ 283 h 1573"/>
                <a:gd name="T32" fmla="*/ 1221 w 1336"/>
                <a:gd name="T33" fmla="*/ 283 h 1573"/>
                <a:gd name="T34" fmla="*/ 1221 w 1336"/>
                <a:gd name="T35" fmla="*/ 1458 h 1573"/>
                <a:gd name="T36" fmla="*/ 116 w 1336"/>
                <a:gd name="T37" fmla="*/ 1458 h 1573"/>
                <a:gd name="T38" fmla="*/ 116 w 1336"/>
                <a:gd name="T39" fmla="*/ 283 h 1573"/>
                <a:gd name="T40" fmla="*/ 204 w 1336"/>
                <a:gd name="T41" fmla="*/ 283 h 1573"/>
                <a:gd name="T42" fmla="*/ 262 w 1336"/>
                <a:gd name="T43" fmla="*/ 226 h 1573"/>
                <a:gd name="T44" fmla="*/ 204 w 1336"/>
                <a:gd name="T45" fmla="*/ 168 h 1573"/>
                <a:gd name="T46" fmla="*/ 58 w 1336"/>
                <a:gd name="T47" fmla="*/ 168 h 1573"/>
                <a:gd name="T48" fmla="*/ 0 w 1336"/>
                <a:gd name="T49" fmla="*/ 226 h 1573"/>
                <a:gd name="T50" fmla="*/ 0 w 1336"/>
                <a:gd name="T51" fmla="*/ 1516 h 1573"/>
                <a:gd name="T52" fmla="*/ 58 w 1336"/>
                <a:gd name="T53" fmla="*/ 1573 h 1573"/>
                <a:gd name="T54" fmla="*/ 1278 w 1336"/>
                <a:gd name="T55" fmla="*/ 1573 h 1573"/>
                <a:gd name="T56" fmla="*/ 1336 w 1336"/>
                <a:gd name="T57" fmla="*/ 1516 h 1573"/>
                <a:gd name="T58" fmla="*/ 1336 w 1336"/>
                <a:gd name="T59" fmla="*/ 226 h 1573"/>
                <a:gd name="T60" fmla="*/ 1278 w 1336"/>
                <a:gd name="T61" fmla="*/ 168 h 1573"/>
                <a:gd name="T62" fmla="*/ 1278 w 1336"/>
                <a:gd name="T63" fmla="*/ 168 h 1573"/>
                <a:gd name="T64" fmla="*/ 1278 w 1336"/>
                <a:gd name="T65" fmla="*/ 168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6" h="1573">
                  <a:moveTo>
                    <a:pt x="1278" y="168"/>
                  </a:moveTo>
                  <a:cubicBezTo>
                    <a:pt x="968" y="168"/>
                    <a:pt x="968" y="168"/>
                    <a:pt x="968" y="168"/>
                  </a:cubicBezTo>
                  <a:cubicBezTo>
                    <a:pt x="968" y="58"/>
                    <a:pt x="968" y="58"/>
                    <a:pt x="968" y="58"/>
                  </a:cubicBezTo>
                  <a:cubicBezTo>
                    <a:pt x="968" y="26"/>
                    <a:pt x="942" y="0"/>
                    <a:pt x="910" y="0"/>
                  </a:cubicBezTo>
                  <a:cubicBezTo>
                    <a:pt x="426" y="0"/>
                    <a:pt x="426" y="0"/>
                    <a:pt x="426" y="0"/>
                  </a:cubicBezTo>
                  <a:cubicBezTo>
                    <a:pt x="395" y="0"/>
                    <a:pt x="369" y="26"/>
                    <a:pt x="369" y="58"/>
                  </a:cubicBezTo>
                  <a:cubicBezTo>
                    <a:pt x="369" y="362"/>
                    <a:pt x="369" y="362"/>
                    <a:pt x="369" y="362"/>
                  </a:cubicBezTo>
                  <a:cubicBezTo>
                    <a:pt x="369" y="394"/>
                    <a:pt x="395" y="420"/>
                    <a:pt x="426" y="420"/>
                  </a:cubicBezTo>
                  <a:cubicBezTo>
                    <a:pt x="784" y="420"/>
                    <a:pt x="784" y="420"/>
                    <a:pt x="784" y="420"/>
                  </a:cubicBezTo>
                  <a:cubicBezTo>
                    <a:pt x="815" y="420"/>
                    <a:pt x="841" y="394"/>
                    <a:pt x="841" y="362"/>
                  </a:cubicBezTo>
                  <a:cubicBezTo>
                    <a:pt x="841" y="330"/>
                    <a:pt x="815" y="305"/>
                    <a:pt x="784" y="305"/>
                  </a:cubicBezTo>
                  <a:cubicBezTo>
                    <a:pt x="484" y="305"/>
                    <a:pt x="484" y="305"/>
                    <a:pt x="484" y="305"/>
                  </a:cubicBezTo>
                  <a:cubicBezTo>
                    <a:pt x="484" y="115"/>
                    <a:pt x="484" y="115"/>
                    <a:pt x="484" y="115"/>
                  </a:cubicBezTo>
                  <a:cubicBezTo>
                    <a:pt x="852" y="115"/>
                    <a:pt x="852" y="115"/>
                    <a:pt x="852" y="115"/>
                  </a:cubicBezTo>
                  <a:cubicBezTo>
                    <a:pt x="852" y="226"/>
                    <a:pt x="852" y="226"/>
                    <a:pt x="852" y="226"/>
                  </a:cubicBezTo>
                  <a:cubicBezTo>
                    <a:pt x="852" y="258"/>
                    <a:pt x="878" y="283"/>
                    <a:pt x="910" y="283"/>
                  </a:cubicBezTo>
                  <a:cubicBezTo>
                    <a:pt x="1221" y="283"/>
                    <a:pt x="1221" y="283"/>
                    <a:pt x="1221" y="283"/>
                  </a:cubicBezTo>
                  <a:cubicBezTo>
                    <a:pt x="1221" y="1458"/>
                    <a:pt x="1221" y="1458"/>
                    <a:pt x="1221" y="1458"/>
                  </a:cubicBezTo>
                  <a:cubicBezTo>
                    <a:pt x="116" y="1458"/>
                    <a:pt x="116" y="1458"/>
                    <a:pt x="116" y="1458"/>
                  </a:cubicBezTo>
                  <a:cubicBezTo>
                    <a:pt x="116" y="283"/>
                    <a:pt x="116" y="283"/>
                    <a:pt x="116" y="283"/>
                  </a:cubicBezTo>
                  <a:cubicBezTo>
                    <a:pt x="204" y="283"/>
                    <a:pt x="204" y="283"/>
                    <a:pt x="204" y="283"/>
                  </a:cubicBezTo>
                  <a:cubicBezTo>
                    <a:pt x="236" y="283"/>
                    <a:pt x="262" y="257"/>
                    <a:pt x="262" y="226"/>
                  </a:cubicBezTo>
                  <a:cubicBezTo>
                    <a:pt x="262" y="194"/>
                    <a:pt x="236" y="168"/>
                    <a:pt x="204" y="168"/>
                  </a:cubicBezTo>
                  <a:cubicBezTo>
                    <a:pt x="58" y="168"/>
                    <a:pt x="58" y="168"/>
                    <a:pt x="58" y="168"/>
                  </a:cubicBezTo>
                  <a:cubicBezTo>
                    <a:pt x="26" y="168"/>
                    <a:pt x="0" y="194"/>
                    <a:pt x="0" y="226"/>
                  </a:cubicBezTo>
                  <a:cubicBezTo>
                    <a:pt x="0" y="1516"/>
                    <a:pt x="0" y="1516"/>
                    <a:pt x="0" y="1516"/>
                  </a:cubicBezTo>
                  <a:cubicBezTo>
                    <a:pt x="0" y="1547"/>
                    <a:pt x="26" y="1573"/>
                    <a:pt x="58" y="1573"/>
                  </a:cubicBezTo>
                  <a:cubicBezTo>
                    <a:pt x="1278" y="1573"/>
                    <a:pt x="1278" y="1573"/>
                    <a:pt x="1278" y="1573"/>
                  </a:cubicBezTo>
                  <a:cubicBezTo>
                    <a:pt x="1310" y="1573"/>
                    <a:pt x="1336" y="1547"/>
                    <a:pt x="1336" y="1516"/>
                  </a:cubicBezTo>
                  <a:cubicBezTo>
                    <a:pt x="1336" y="226"/>
                    <a:pt x="1336" y="226"/>
                    <a:pt x="1336" y="226"/>
                  </a:cubicBezTo>
                  <a:cubicBezTo>
                    <a:pt x="1336" y="194"/>
                    <a:pt x="1310" y="168"/>
                    <a:pt x="1278" y="168"/>
                  </a:cubicBezTo>
                  <a:close/>
                  <a:moveTo>
                    <a:pt x="1278" y="168"/>
                  </a:moveTo>
                  <a:cubicBezTo>
                    <a:pt x="1278" y="168"/>
                    <a:pt x="1278" y="168"/>
                    <a:pt x="1278" y="1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7" name="Freeform 38"/>
            <p:cNvSpPr>
              <a:spLocks noEditPoints="1"/>
            </p:cNvSpPr>
            <p:nvPr/>
          </p:nvSpPr>
          <p:spPr bwMode="auto">
            <a:xfrm>
              <a:off x="8421688" y="3268663"/>
              <a:ext cx="692150" cy="139700"/>
            </a:xfrm>
            <a:custGeom>
              <a:avLst/>
              <a:gdLst>
                <a:gd name="T0" fmla="*/ 510 w 568"/>
                <a:gd name="T1" fmla="*/ 0 h 115"/>
                <a:gd name="T2" fmla="*/ 58 w 568"/>
                <a:gd name="T3" fmla="*/ 0 h 115"/>
                <a:gd name="T4" fmla="*/ 0 w 568"/>
                <a:gd name="T5" fmla="*/ 57 h 115"/>
                <a:gd name="T6" fmla="*/ 58 w 568"/>
                <a:gd name="T7" fmla="*/ 115 h 115"/>
                <a:gd name="T8" fmla="*/ 510 w 568"/>
                <a:gd name="T9" fmla="*/ 115 h 115"/>
                <a:gd name="T10" fmla="*/ 568 w 568"/>
                <a:gd name="T11" fmla="*/ 57 h 115"/>
                <a:gd name="T12" fmla="*/ 510 w 568"/>
                <a:gd name="T13" fmla="*/ 0 h 115"/>
                <a:gd name="T14" fmla="*/ 510 w 568"/>
                <a:gd name="T15" fmla="*/ 0 h 115"/>
                <a:gd name="T16" fmla="*/ 510 w 568"/>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8" h="115">
                  <a:moveTo>
                    <a:pt x="510" y="0"/>
                  </a:moveTo>
                  <a:cubicBezTo>
                    <a:pt x="58" y="0"/>
                    <a:pt x="58" y="0"/>
                    <a:pt x="58" y="0"/>
                  </a:cubicBezTo>
                  <a:cubicBezTo>
                    <a:pt x="26" y="0"/>
                    <a:pt x="0" y="26"/>
                    <a:pt x="0" y="57"/>
                  </a:cubicBezTo>
                  <a:cubicBezTo>
                    <a:pt x="0" y="89"/>
                    <a:pt x="26" y="115"/>
                    <a:pt x="58" y="115"/>
                  </a:cubicBezTo>
                  <a:cubicBezTo>
                    <a:pt x="510" y="115"/>
                    <a:pt x="510" y="115"/>
                    <a:pt x="510" y="115"/>
                  </a:cubicBezTo>
                  <a:cubicBezTo>
                    <a:pt x="542" y="115"/>
                    <a:pt x="568" y="89"/>
                    <a:pt x="568" y="57"/>
                  </a:cubicBezTo>
                  <a:cubicBezTo>
                    <a:pt x="568" y="26"/>
                    <a:pt x="542" y="0"/>
                    <a:pt x="510" y="0"/>
                  </a:cubicBezTo>
                  <a:close/>
                  <a:moveTo>
                    <a:pt x="510" y="0"/>
                  </a:moveTo>
                  <a:cubicBezTo>
                    <a:pt x="510" y="0"/>
                    <a:pt x="510" y="0"/>
                    <a:pt x="5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8" name="Freeform 39"/>
            <p:cNvSpPr>
              <a:spLocks noEditPoints="1"/>
            </p:cNvSpPr>
            <p:nvPr/>
          </p:nvSpPr>
          <p:spPr bwMode="auto">
            <a:xfrm>
              <a:off x="8421688" y="3001963"/>
              <a:ext cx="692150" cy="141288"/>
            </a:xfrm>
            <a:custGeom>
              <a:avLst/>
              <a:gdLst>
                <a:gd name="T0" fmla="*/ 510 w 568"/>
                <a:gd name="T1" fmla="*/ 0 h 115"/>
                <a:gd name="T2" fmla="*/ 58 w 568"/>
                <a:gd name="T3" fmla="*/ 0 h 115"/>
                <a:gd name="T4" fmla="*/ 0 w 568"/>
                <a:gd name="T5" fmla="*/ 58 h 115"/>
                <a:gd name="T6" fmla="*/ 58 w 568"/>
                <a:gd name="T7" fmla="*/ 115 h 115"/>
                <a:gd name="T8" fmla="*/ 510 w 568"/>
                <a:gd name="T9" fmla="*/ 115 h 115"/>
                <a:gd name="T10" fmla="*/ 568 w 568"/>
                <a:gd name="T11" fmla="*/ 58 h 115"/>
                <a:gd name="T12" fmla="*/ 510 w 568"/>
                <a:gd name="T13" fmla="*/ 0 h 115"/>
                <a:gd name="T14" fmla="*/ 510 w 568"/>
                <a:gd name="T15" fmla="*/ 0 h 115"/>
                <a:gd name="T16" fmla="*/ 510 w 568"/>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8" h="115">
                  <a:moveTo>
                    <a:pt x="510" y="0"/>
                  </a:moveTo>
                  <a:cubicBezTo>
                    <a:pt x="58" y="0"/>
                    <a:pt x="58" y="0"/>
                    <a:pt x="58" y="0"/>
                  </a:cubicBezTo>
                  <a:cubicBezTo>
                    <a:pt x="26" y="0"/>
                    <a:pt x="0" y="26"/>
                    <a:pt x="0" y="58"/>
                  </a:cubicBezTo>
                  <a:cubicBezTo>
                    <a:pt x="0" y="89"/>
                    <a:pt x="26" y="115"/>
                    <a:pt x="58" y="115"/>
                  </a:cubicBezTo>
                  <a:cubicBezTo>
                    <a:pt x="510" y="115"/>
                    <a:pt x="510" y="115"/>
                    <a:pt x="510" y="115"/>
                  </a:cubicBezTo>
                  <a:cubicBezTo>
                    <a:pt x="542" y="115"/>
                    <a:pt x="568" y="89"/>
                    <a:pt x="568" y="58"/>
                  </a:cubicBezTo>
                  <a:cubicBezTo>
                    <a:pt x="568" y="26"/>
                    <a:pt x="542" y="0"/>
                    <a:pt x="510" y="0"/>
                  </a:cubicBezTo>
                  <a:close/>
                  <a:moveTo>
                    <a:pt x="510" y="0"/>
                  </a:moveTo>
                  <a:cubicBezTo>
                    <a:pt x="510" y="0"/>
                    <a:pt x="510" y="0"/>
                    <a:pt x="5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9" name="Freeform 40"/>
            <p:cNvSpPr>
              <a:spLocks noEditPoints="1"/>
            </p:cNvSpPr>
            <p:nvPr/>
          </p:nvSpPr>
          <p:spPr bwMode="auto">
            <a:xfrm>
              <a:off x="8421688" y="3533776"/>
              <a:ext cx="692150" cy="141288"/>
            </a:xfrm>
            <a:custGeom>
              <a:avLst/>
              <a:gdLst>
                <a:gd name="T0" fmla="*/ 510 w 568"/>
                <a:gd name="T1" fmla="*/ 0 h 115"/>
                <a:gd name="T2" fmla="*/ 58 w 568"/>
                <a:gd name="T3" fmla="*/ 0 h 115"/>
                <a:gd name="T4" fmla="*/ 0 w 568"/>
                <a:gd name="T5" fmla="*/ 58 h 115"/>
                <a:gd name="T6" fmla="*/ 58 w 568"/>
                <a:gd name="T7" fmla="*/ 115 h 115"/>
                <a:gd name="T8" fmla="*/ 510 w 568"/>
                <a:gd name="T9" fmla="*/ 115 h 115"/>
                <a:gd name="T10" fmla="*/ 568 w 568"/>
                <a:gd name="T11" fmla="*/ 58 h 115"/>
                <a:gd name="T12" fmla="*/ 510 w 568"/>
                <a:gd name="T13" fmla="*/ 0 h 115"/>
                <a:gd name="T14" fmla="*/ 510 w 568"/>
                <a:gd name="T15" fmla="*/ 0 h 115"/>
                <a:gd name="T16" fmla="*/ 510 w 568"/>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8" h="115">
                  <a:moveTo>
                    <a:pt x="510" y="0"/>
                  </a:moveTo>
                  <a:cubicBezTo>
                    <a:pt x="58" y="0"/>
                    <a:pt x="58" y="0"/>
                    <a:pt x="58" y="0"/>
                  </a:cubicBezTo>
                  <a:cubicBezTo>
                    <a:pt x="26" y="0"/>
                    <a:pt x="0" y="26"/>
                    <a:pt x="0" y="58"/>
                  </a:cubicBezTo>
                  <a:cubicBezTo>
                    <a:pt x="0" y="89"/>
                    <a:pt x="26" y="115"/>
                    <a:pt x="58" y="115"/>
                  </a:cubicBezTo>
                  <a:cubicBezTo>
                    <a:pt x="510" y="115"/>
                    <a:pt x="510" y="115"/>
                    <a:pt x="510" y="115"/>
                  </a:cubicBezTo>
                  <a:cubicBezTo>
                    <a:pt x="542" y="115"/>
                    <a:pt x="568" y="89"/>
                    <a:pt x="568" y="58"/>
                  </a:cubicBezTo>
                  <a:cubicBezTo>
                    <a:pt x="568" y="26"/>
                    <a:pt x="542" y="0"/>
                    <a:pt x="510" y="0"/>
                  </a:cubicBezTo>
                  <a:close/>
                  <a:moveTo>
                    <a:pt x="510" y="0"/>
                  </a:moveTo>
                  <a:cubicBezTo>
                    <a:pt x="510" y="0"/>
                    <a:pt x="510" y="0"/>
                    <a:pt x="5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0" name="Freeform 41"/>
            <p:cNvSpPr>
              <a:spLocks noEditPoints="1"/>
            </p:cNvSpPr>
            <p:nvPr/>
          </p:nvSpPr>
          <p:spPr bwMode="auto">
            <a:xfrm>
              <a:off x="8180388" y="2992438"/>
              <a:ext cx="160338" cy="160338"/>
            </a:xfrm>
            <a:custGeom>
              <a:avLst/>
              <a:gdLst>
                <a:gd name="T0" fmla="*/ 132 w 132"/>
                <a:gd name="T1" fmla="*/ 66 h 131"/>
                <a:gd name="T2" fmla="*/ 66 w 132"/>
                <a:gd name="T3" fmla="*/ 131 h 131"/>
                <a:gd name="T4" fmla="*/ 0 w 132"/>
                <a:gd name="T5" fmla="*/ 66 h 131"/>
                <a:gd name="T6" fmla="*/ 66 w 132"/>
                <a:gd name="T7" fmla="*/ 0 h 131"/>
                <a:gd name="T8" fmla="*/ 132 w 132"/>
                <a:gd name="T9" fmla="*/ 66 h 131"/>
                <a:gd name="T10" fmla="*/ 132 w 132"/>
                <a:gd name="T11" fmla="*/ 66 h 131"/>
                <a:gd name="T12" fmla="*/ 132 w 132"/>
                <a:gd name="T13" fmla="*/ 66 h 131"/>
              </a:gdLst>
              <a:ahLst/>
              <a:cxnLst>
                <a:cxn ang="0">
                  <a:pos x="T0" y="T1"/>
                </a:cxn>
                <a:cxn ang="0">
                  <a:pos x="T2" y="T3"/>
                </a:cxn>
                <a:cxn ang="0">
                  <a:pos x="T4" y="T5"/>
                </a:cxn>
                <a:cxn ang="0">
                  <a:pos x="T6" y="T7"/>
                </a:cxn>
                <a:cxn ang="0">
                  <a:pos x="T8" y="T9"/>
                </a:cxn>
                <a:cxn ang="0">
                  <a:pos x="T10" y="T11"/>
                </a:cxn>
                <a:cxn ang="0">
                  <a:pos x="T12" y="T13"/>
                </a:cxn>
              </a:cxnLst>
              <a:rect l="0" t="0" r="r" b="b"/>
              <a:pathLst>
                <a:path w="132" h="131">
                  <a:moveTo>
                    <a:pt x="132" y="66"/>
                  </a:moveTo>
                  <a:cubicBezTo>
                    <a:pt x="132" y="102"/>
                    <a:pt x="103" y="131"/>
                    <a:pt x="66" y="131"/>
                  </a:cubicBezTo>
                  <a:cubicBezTo>
                    <a:pt x="30" y="131"/>
                    <a:pt x="0" y="102"/>
                    <a:pt x="0" y="66"/>
                  </a:cubicBezTo>
                  <a:cubicBezTo>
                    <a:pt x="0" y="29"/>
                    <a:pt x="30" y="0"/>
                    <a:pt x="66" y="0"/>
                  </a:cubicBezTo>
                  <a:cubicBezTo>
                    <a:pt x="103" y="0"/>
                    <a:pt x="132" y="29"/>
                    <a:pt x="132" y="66"/>
                  </a:cubicBezTo>
                  <a:close/>
                  <a:moveTo>
                    <a:pt x="132" y="66"/>
                  </a:moveTo>
                  <a:cubicBezTo>
                    <a:pt x="132" y="66"/>
                    <a:pt x="132" y="66"/>
                    <a:pt x="132" y="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42"/>
            <p:cNvSpPr>
              <a:spLocks noEditPoints="1"/>
            </p:cNvSpPr>
            <p:nvPr/>
          </p:nvSpPr>
          <p:spPr bwMode="auto">
            <a:xfrm>
              <a:off x="8180388" y="3259138"/>
              <a:ext cx="160338" cy="158750"/>
            </a:xfrm>
            <a:custGeom>
              <a:avLst/>
              <a:gdLst>
                <a:gd name="T0" fmla="*/ 132 w 132"/>
                <a:gd name="T1" fmla="*/ 65 h 131"/>
                <a:gd name="T2" fmla="*/ 66 w 132"/>
                <a:gd name="T3" fmla="*/ 131 h 131"/>
                <a:gd name="T4" fmla="*/ 0 w 132"/>
                <a:gd name="T5" fmla="*/ 65 h 131"/>
                <a:gd name="T6" fmla="*/ 66 w 132"/>
                <a:gd name="T7" fmla="*/ 0 h 131"/>
                <a:gd name="T8" fmla="*/ 132 w 132"/>
                <a:gd name="T9" fmla="*/ 65 h 131"/>
                <a:gd name="T10" fmla="*/ 132 w 132"/>
                <a:gd name="T11" fmla="*/ 65 h 131"/>
                <a:gd name="T12" fmla="*/ 132 w 132"/>
                <a:gd name="T13" fmla="*/ 65 h 131"/>
              </a:gdLst>
              <a:ahLst/>
              <a:cxnLst>
                <a:cxn ang="0">
                  <a:pos x="T0" y="T1"/>
                </a:cxn>
                <a:cxn ang="0">
                  <a:pos x="T2" y="T3"/>
                </a:cxn>
                <a:cxn ang="0">
                  <a:pos x="T4" y="T5"/>
                </a:cxn>
                <a:cxn ang="0">
                  <a:pos x="T6" y="T7"/>
                </a:cxn>
                <a:cxn ang="0">
                  <a:pos x="T8" y="T9"/>
                </a:cxn>
                <a:cxn ang="0">
                  <a:pos x="T10" y="T11"/>
                </a:cxn>
                <a:cxn ang="0">
                  <a:pos x="T12" y="T13"/>
                </a:cxn>
              </a:cxnLst>
              <a:rect l="0" t="0" r="r" b="b"/>
              <a:pathLst>
                <a:path w="132" h="131">
                  <a:moveTo>
                    <a:pt x="132" y="65"/>
                  </a:moveTo>
                  <a:cubicBezTo>
                    <a:pt x="132" y="102"/>
                    <a:pt x="103" y="131"/>
                    <a:pt x="66" y="131"/>
                  </a:cubicBezTo>
                  <a:cubicBezTo>
                    <a:pt x="30" y="131"/>
                    <a:pt x="0" y="102"/>
                    <a:pt x="0" y="65"/>
                  </a:cubicBezTo>
                  <a:cubicBezTo>
                    <a:pt x="0" y="29"/>
                    <a:pt x="30" y="0"/>
                    <a:pt x="66" y="0"/>
                  </a:cubicBezTo>
                  <a:cubicBezTo>
                    <a:pt x="103" y="0"/>
                    <a:pt x="132" y="29"/>
                    <a:pt x="132" y="65"/>
                  </a:cubicBezTo>
                  <a:close/>
                  <a:moveTo>
                    <a:pt x="132" y="65"/>
                  </a:moveTo>
                  <a:cubicBezTo>
                    <a:pt x="132" y="65"/>
                    <a:pt x="132" y="65"/>
                    <a:pt x="132" y="6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2" name="Freeform 43"/>
            <p:cNvSpPr>
              <a:spLocks noEditPoints="1"/>
            </p:cNvSpPr>
            <p:nvPr/>
          </p:nvSpPr>
          <p:spPr bwMode="auto">
            <a:xfrm>
              <a:off x="8180388" y="3524251"/>
              <a:ext cx="160338" cy="161925"/>
            </a:xfrm>
            <a:custGeom>
              <a:avLst/>
              <a:gdLst>
                <a:gd name="T0" fmla="*/ 132 w 132"/>
                <a:gd name="T1" fmla="*/ 66 h 132"/>
                <a:gd name="T2" fmla="*/ 66 w 132"/>
                <a:gd name="T3" fmla="*/ 132 h 132"/>
                <a:gd name="T4" fmla="*/ 0 w 132"/>
                <a:gd name="T5" fmla="*/ 66 h 132"/>
                <a:gd name="T6" fmla="*/ 66 w 132"/>
                <a:gd name="T7" fmla="*/ 0 h 132"/>
                <a:gd name="T8" fmla="*/ 132 w 132"/>
                <a:gd name="T9" fmla="*/ 66 h 132"/>
                <a:gd name="T10" fmla="*/ 132 w 132"/>
                <a:gd name="T11" fmla="*/ 66 h 132"/>
                <a:gd name="T12" fmla="*/ 132 w 132"/>
                <a:gd name="T13" fmla="*/ 66 h 132"/>
              </a:gdLst>
              <a:ahLst/>
              <a:cxnLst>
                <a:cxn ang="0">
                  <a:pos x="T0" y="T1"/>
                </a:cxn>
                <a:cxn ang="0">
                  <a:pos x="T2" y="T3"/>
                </a:cxn>
                <a:cxn ang="0">
                  <a:pos x="T4" y="T5"/>
                </a:cxn>
                <a:cxn ang="0">
                  <a:pos x="T6" y="T7"/>
                </a:cxn>
                <a:cxn ang="0">
                  <a:pos x="T8" y="T9"/>
                </a:cxn>
                <a:cxn ang="0">
                  <a:pos x="T10" y="T11"/>
                </a:cxn>
                <a:cxn ang="0">
                  <a:pos x="T12" y="T13"/>
                </a:cxn>
              </a:cxnLst>
              <a:rect l="0" t="0" r="r" b="b"/>
              <a:pathLst>
                <a:path w="132" h="132">
                  <a:moveTo>
                    <a:pt x="132" y="66"/>
                  </a:moveTo>
                  <a:cubicBezTo>
                    <a:pt x="132" y="102"/>
                    <a:pt x="103" y="132"/>
                    <a:pt x="66" y="132"/>
                  </a:cubicBezTo>
                  <a:cubicBezTo>
                    <a:pt x="30" y="132"/>
                    <a:pt x="0" y="102"/>
                    <a:pt x="0" y="66"/>
                  </a:cubicBezTo>
                  <a:cubicBezTo>
                    <a:pt x="0" y="29"/>
                    <a:pt x="30" y="0"/>
                    <a:pt x="66" y="0"/>
                  </a:cubicBezTo>
                  <a:cubicBezTo>
                    <a:pt x="103" y="0"/>
                    <a:pt x="132" y="29"/>
                    <a:pt x="132" y="66"/>
                  </a:cubicBezTo>
                  <a:close/>
                  <a:moveTo>
                    <a:pt x="132" y="66"/>
                  </a:moveTo>
                  <a:cubicBezTo>
                    <a:pt x="132" y="66"/>
                    <a:pt x="132" y="66"/>
                    <a:pt x="132" y="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3" name="Freeform 44"/>
            <p:cNvSpPr>
              <a:spLocks noEditPoints="1"/>
            </p:cNvSpPr>
            <p:nvPr/>
          </p:nvSpPr>
          <p:spPr bwMode="auto">
            <a:xfrm>
              <a:off x="8421688" y="3800476"/>
              <a:ext cx="692150" cy="141288"/>
            </a:xfrm>
            <a:custGeom>
              <a:avLst/>
              <a:gdLst>
                <a:gd name="T0" fmla="*/ 510 w 568"/>
                <a:gd name="T1" fmla="*/ 0 h 115"/>
                <a:gd name="T2" fmla="*/ 58 w 568"/>
                <a:gd name="T3" fmla="*/ 0 h 115"/>
                <a:gd name="T4" fmla="*/ 0 w 568"/>
                <a:gd name="T5" fmla="*/ 58 h 115"/>
                <a:gd name="T6" fmla="*/ 58 w 568"/>
                <a:gd name="T7" fmla="*/ 115 h 115"/>
                <a:gd name="T8" fmla="*/ 510 w 568"/>
                <a:gd name="T9" fmla="*/ 115 h 115"/>
                <a:gd name="T10" fmla="*/ 568 w 568"/>
                <a:gd name="T11" fmla="*/ 58 h 115"/>
                <a:gd name="T12" fmla="*/ 510 w 568"/>
                <a:gd name="T13" fmla="*/ 0 h 115"/>
                <a:gd name="T14" fmla="*/ 510 w 568"/>
                <a:gd name="T15" fmla="*/ 0 h 115"/>
                <a:gd name="T16" fmla="*/ 510 w 568"/>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8" h="115">
                  <a:moveTo>
                    <a:pt x="510" y="0"/>
                  </a:moveTo>
                  <a:cubicBezTo>
                    <a:pt x="58" y="0"/>
                    <a:pt x="58" y="0"/>
                    <a:pt x="58" y="0"/>
                  </a:cubicBezTo>
                  <a:cubicBezTo>
                    <a:pt x="26" y="0"/>
                    <a:pt x="0" y="26"/>
                    <a:pt x="0" y="58"/>
                  </a:cubicBezTo>
                  <a:cubicBezTo>
                    <a:pt x="0" y="89"/>
                    <a:pt x="26" y="115"/>
                    <a:pt x="58" y="115"/>
                  </a:cubicBezTo>
                  <a:cubicBezTo>
                    <a:pt x="510" y="115"/>
                    <a:pt x="510" y="115"/>
                    <a:pt x="510" y="115"/>
                  </a:cubicBezTo>
                  <a:cubicBezTo>
                    <a:pt x="542" y="115"/>
                    <a:pt x="568" y="89"/>
                    <a:pt x="568" y="58"/>
                  </a:cubicBezTo>
                  <a:cubicBezTo>
                    <a:pt x="568" y="26"/>
                    <a:pt x="542" y="0"/>
                    <a:pt x="510" y="0"/>
                  </a:cubicBezTo>
                  <a:close/>
                  <a:moveTo>
                    <a:pt x="510" y="0"/>
                  </a:moveTo>
                  <a:cubicBezTo>
                    <a:pt x="510" y="0"/>
                    <a:pt x="510" y="0"/>
                    <a:pt x="5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4" name="Freeform 45"/>
            <p:cNvSpPr>
              <a:spLocks noEditPoints="1"/>
            </p:cNvSpPr>
            <p:nvPr/>
          </p:nvSpPr>
          <p:spPr bwMode="auto">
            <a:xfrm>
              <a:off x="8180388" y="3790951"/>
              <a:ext cx="160338" cy="161925"/>
            </a:xfrm>
            <a:custGeom>
              <a:avLst/>
              <a:gdLst>
                <a:gd name="T0" fmla="*/ 132 w 132"/>
                <a:gd name="T1" fmla="*/ 66 h 132"/>
                <a:gd name="T2" fmla="*/ 66 w 132"/>
                <a:gd name="T3" fmla="*/ 132 h 132"/>
                <a:gd name="T4" fmla="*/ 0 w 132"/>
                <a:gd name="T5" fmla="*/ 66 h 132"/>
                <a:gd name="T6" fmla="*/ 66 w 132"/>
                <a:gd name="T7" fmla="*/ 0 h 132"/>
                <a:gd name="T8" fmla="*/ 132 w 132"/>
                <a:gd name="T9" fmla="*/ 66 h 132"/>
                <a:gd name="T10" fmla="*/ 132 w 132"/>
                <a:gd name="T11" fmla="*/ 66 h 132"/>
                <a:gd name="T12" fmla="*/ 132 w 132"/>
                <a:gd name="T13" fmla="*/ 66 h 132"/>
              </a:gdLst>
              <a:ahLst/>
              <a:cxnLst>
                <a:cxn ang="0">
                  <a:pos x="T0" y="T1"/>
                </a:cxn>
                <a:cxn ang="0">
                  <a:pos x="T2" y="T3"/>
                </a:cxn>
                <a:cxn ang="0">
                  <a:pos x="T4" y="T5"/>
                </a:cxn>
                <a:cxn ang="0">
                  <a:pos x="T6" y="T7"/>
                </a:cxn>
                <a:cxn ang="0">
                  <a:pos x="T8" y="T9"/>
                </a:cxn>
                <a:cxn ang="0">
                  <a:pos x="T10" y="T11"/>
                </a:cxn>
                <a:cxn ang="0">
                  <a:pos x="T12" y="T13"/>
                </a:cxn>
              </a:cxnLst>
              <a:rect l="0" t="0" r="r" b="b"/>
              <a:pathLst>
                <a:path w="132" h="132">
                  <a:moveTo>
                    <a:pt x="132" y="66"/>
                  </a:moveTo>
                  <a:cubicBezTo>
                    <a:pt x="132" y="102"/>
                    <a:pt x="103" y="132"/>
                    <a:pt x="66" y="132"/>
                  </a:cubicBezTo>
                  <a:cubicBezTo>
                    <a:pt x="30" y="132"/>
                    <a:pt x="0" y="102"/>
                    <a:pt x="0" y="66"/>
                  </a:cubicBezTo>
                  <a:cubicBezTo>
                    <a:pt x="0" y="29"/>
                    <a:pt x="30" y="0"/>
                    <a:pt x="66" y="0"/>
                  </a:cubicBezTo>
                  <a:cubicBezTo>
                    <a:pt x="103" y="0"/>
                    <a:pt x="132" y="29"/>
                    <a:pt x="132" y="66"/>
                  </a:cubicBezTo>
                  <a:close/>
                  <a:moveTo>
                    <a:pt x="132" y="66"/>
                  </a:moveTo>
                  <a:cubicBezTo>
                    <a:pt x="132" y="66"/>
                    <a:pt x="132" y="66"/>
                    <a:pt x="132" y="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5" name="Freeform 46"/>
          <p:cNvSpPr>
            <a:spLocks noEditPoints="1"/>
          </p:cNvSpPr>
          <p:nvPr/>
        </p:nvSpPr>
        <p:spPr bwMode="auto">
          <a:xfrm>
            <a:off x="5922487" y="4708559"/>
            <a:ext cx="502697" cy="585912"/>
          </a:xfrm>
          <a:custGeom>
            <a:avLst/>
            <a:gdLst>
              <a:gd name="T0" fmla="*/ 1297 w 1345"/>
              <a:gd name="T1" fmla="*/ 1229 h 1565"/>
              <a:gd name="T2" fmla="*/ 1257 w 1345"/>
              <a:gd name="T3" fmla="*/ 1170 h 1565"/>
              <a:gd name="T4" fmla="*/ 1228 w 1345"/>
              <a:gd name="T5" fmla="*/ 1129 h 1565"/>
              <a:gd name="T6" fmla="*/ 1214 w 1345"/>
              <a:gd name="T7" fmla="*/ 1107 h 1565"/>
              <a:gd name="T8" fmla="*/ 1139 w 1345"/>
              <a:gd name="T9" fmla="*/ 992 h 1565"/>
              <a:gd name="T10" fmla="*/ 1066 w 1345"/>
              <a:gd name="T11" fmla="*/ 768 h 1565"/>
              <a:gd name="T12" fmla="*/ 1039 w 1345"/>
              <a:gd name="T13" fmla="*/ 587 h 1565"/>
              <a:gd name="T14" fmla="*/ 930 w 1345"/>
              <a:gd name="T15" fmla="*/ 394 h 1565"/>
              <a:gd name="T16" fmla="*/ 697 w 1345"/>
              <a:gd name="T17" fmla="*/ 344 h 1565"/>
              <a:gd name="T18" fmla="*/ 571 w 1345"/>
              <a:gd name="T19" fmla="*/ 297 h 1565"/>
              <a:gd name="T20" fmla="*/ 554 w 1345"/>
              <a:gd name="T21" fmla="*/ 233 h 1565"/>
              <a:gd name="T22" fmla="*/ 669 w 1345"/>
              <a:gd name="T23" fmla="*/ 118 h 1565"/>
              <a:gd name="T24" fmla="*/ 784 w 1345"/>
              <a:gd name="T25" fmla="*/ 195 h 1565"/>
              <a:gd name="T26" fmla="*/ 858 w 1345"/>
              <a:gd name="T27" fmla="*/ 228 h 1565"/>
              <a:gd name="T28" fmla="*/ 891 w 1345"/>
              <a:gd name="T29" fmla="*/ 154 h 1565"/>
              <a:gd name="T30" fmla="*/ 666 w 1345"/>
              <a:gd name="T31" fmla="*/ 3 h 1565"/>
              <a:gd name="T32" fmla="*/ 508 w 1345"/>
              <a:gd name="T33" fmla="*/ 72 h 1565"/>
              <a:gd name="T34" fmla="*/ 439 w 1345"/>
              <a:gd name="T35" fmla="*/ 230 h 1565"/>
              <a:gd name="T36" fmla="*/ 472 w 1345"/>
              <a:gd name="T37" fmla="*/ 356 h 1565"/>
              <a:gd name="T38" fmla="*/ 724 w 1345"/>
              <a:gd name="T39" fmla="*/ 456 h 1565"/>
              <a:gd name="T40" fmla="*/ 857 w 1345"/>
              <a:gd name="T41" fmla="*/ 483 h 1565"/>
              <a:gd name="T42" fmla="*/ 857 w 1345"/>
              <a:gd name="T43" fmla="*/ 483 h 1565"/>
              <a:gd name="T44" fmla="*/ 927 w 1345"/>
              <a:gd name="T45" fmla="*/ 609 h 1565"/>
              <a:gd name="T46" fmla="*/ 951 w 1345"/>
              <a:gd name="T47" fmla="*/ 778 h 1565"/>
              <a:gd name="T48" fmla="*/ 1041 w 1345"/>
              <a:gd name="T49" fmla="*/ 1052 h 1565"/>
              <a:gd name="T50" fmla="*/ 1118 w 1345"/>
              <a:gd name="T51" fmla="*/ 1171 h 1565"/>
              <a:gd name="T52" fmla="*/ 1133 w 1345"/>
              <a:gd name="T53" fmla="*/ 1192 h 1565"/>
              <a:gd name="T54" fmla="*/ 1163 w 1345"/>
              <a:gd name="T55" fmla="*/ 1236 h 1565"/>
              <a:gd name="T56" fmla="*/ 1200 w 1345"/>
              <a:gd name="T57" fmla="*/ 1290 h 1565"/>
              <a:gd name="T58" fmla="*/ 1211 w 1345"/>
              <a:gd name="T59" fmla="*/ 1321 h 1565"/>
              <a:gd name="T60" fmla="*/ 1191 w 1345"/>
              <a:gd name="T61" fmla="*/ 1348 h 1565"/>
              <a:gd name="T62" fmla="*/ 1102 w 1345"/>
              <a:gd name="T63" fmla="*/ 1391 h 1565"/>
              <a:gd name="T64" fmla="*/ 749 w 1345"/>
              <a:gd name="T65" fmla="*/ 1449 h 1565"/>
              <a:gd name="T66" fmla="*/ 596 w 1345"/>
              <a:gd name="T67" fmla="*/ 1449 h 1565"/>
              <a:gd name="T68" fmla="*/ 243 w 1345"/>
              <a:gd name="T69" fmla="*/ 1391 h 1565"/>
              <a:gd name="T70" fmla="*/ 154 w 1345"/>
              <a:gd name="T71" fmla="*/ 1348 h 1565"/>
              <a:gd name="T72" fmla="*/ 134 w 1345"/>
              <a:gd name="T73" fmla="*/ 1321 h 1565"/>
              <a:gd name="T74" fmla="*/ 145 w 1345"/>
              <a:gd name="T75" fmla="*/ 1290 h 1565"/>
              <a:gd name="T76" fmla="*/ 182 w 1345"/>
              <a:gd name="T77" fmla="*/ 1236 h 1565"/>
              <a:gd name="T78" fmla="*/ 212 w 1345"/>
              <a:gd name="T79" fmla="*/ 1192 h 1565"/>
              <a:gd name="T80" fmla="*/ 227 w 1345"/>
              <a:gd name="T81" fmla="*/ 1171 h 1565"/>
              <a:gd name="T82" fmla="*/ 304 w 1345"/>
              <a:gd name="T83" fmla="*/ 1052 h 1565"/>
              <a:gd name="T84" fmla="*/ 394 w 1345"/>
              <a:gd name="T85" fmla="*/ 778 h 1565"/>
              <a:gd name="T86" fmla="*/ 418 w 1345"/>
              <a:gd name="T87" fmla="*/ 609 h 1565"/>
              <a:gd name="T88" fmla="*/ 438 w 1345"/>
              <a:gd name="T89" fmla="*/ 547 h 1565"/>
              <a:gd name="T90" fmla="*/ 411 w 1345"/>
              <a:gd name="T91" fmla="*/ 470 h 1565"/>
              <a:gd name="T92" fmla="*/ 334 w 1345"/>
              <a:gd name="T93" fmla="*/ 498 h 1565"/>
              <a:gd name="T94" fmla="*/ 305 w 1345"/>
              <a:gd name="T95" fmla="*/ 587 h 1565"/>
              <a:gd name="T96" fmla="*/ 279 w 1345"/>
              <a:gd name="T97" fmla="*/ 767 h 1565"/>
              <a:gd name="T98" fmla="*/ 205 w 1345"/>
              <a:gd name="T99" fmla="*/ 992 h 1565"/>
              <a:gd name="T100" fmla="*/ 131 w 1345"/>
              <a:gd name="T101" fmla="*/ 1107 h 1565"/>
              <a:gd name="T102" fmla="*/ 116 w 1345"/>
              <a:gd name="T103" fmla="*/ 1128 h 1565"/>
              <a:gd name="T104" fmla="*/ 87 w 1345"/>
              <a:gd name="T105" fmla="*/ 1170 h 1565"/>
              <a:gd name="T106" fmla="*/ 47 w 1345"/>
              <a:gd name="T107" fmla="*/ 1228 h 1565"/>
              <a:gd name="T108" fmla="*/ 79 w 1345"/>
              <a:gd name="T109" fmla="*/ 1436 h 1565"/>
              <a:gd name="T110" fmla="*/ 208 w 1345"/>
              <a:gd name="T111" fmla="*/ 1502 h 1565"/>
              <a:gd name="T112" fmla="*/ 592 w 1345"/>
              <a:gd name="T113" fmla="*/ 1565 h 1565"/>
              <a:gd name="T114" fmla="*/ 753 w 1345"/>
              <a:gd name="T115" fmla="*/ 1565 h 1565"/>
              <a:gd name="T116" fmla="*/ 1137 w 1345"/>
              <a:gd name="T117" fmla="*/ 1502 h 1565"/>
              <a:gd name="T118" fmla="*/ 1266 w 1345"/>
              <a:gd name="T119" fmla="*/ 1436 h 1565"/>
              <a:gd name="T120" fmla="*/ 1297 w 1345"/>
              <a:gd name="T121" fmla="*/ 1229 h 1565"/>
              <a:gd name="T122" fmla="*/ 1297 w 1345"/>
              <a:gd name="T123" fmla="*/ 1229 h 1565"/>
              <a:gd name="T124" fmla="*/ 1297 w 1345"/>
              <a:gd name="T125" fmla="*/ 1229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5" h="1565">
                <a:moveTo>
                  <a:pt x="1297" y="1229"/>
                </a:moveTo>
                <a:cubicBezTo>
                  <a:pt x="1284" y="1209"/>
                  <a:pt x="1270" y="1189"/>
                  <a:pt x="1257" y="1170"/>
                </a:cubicBezTo>
                <a:cubicBezTo>
                  <a:pt x="1247" y="1156"/>
                  <a:pt x="1237" y="1142"/>
                  <a:pt x="1228" y="1129"/>
                </a:cubicBezTo>
                <a:cubicBezTo>
                  <a:pt x="1223" y="1121"/>
                  <a:pt x="1219" y="1114"/>
                  <a:pt x="1214" y="1107"/>
                </a:cubicBezTo>
                <a:cubicBezTo>
                  <a:pt x="1189" y="1070"/>
                  <a:pt x="1163" y="1031"/>
                  <a:pt x="1139" y="992"/>
                </a:cubicBezTo>
                <a:cubicBezTo>
                  <a:pt x="1098" y="925"/>
                  <a:pt x="1074" y="851"/>
                  <a:pt x="1066" y="768"/>
                </a:cubicBezTo>
                <a:cubicBezTo>
                  <a:pt x="1060" y="707"/>
                  <a:pt x="1051" y="646"/>
                  <a:pt x="1039" y="587"/>
                </a:cubicBezTo>
                <a:cubicBezTo>
                  <a:pt x="1023" y="505"/>
                  <a:pt x="986" y="440"/>
                  <a:pt x="930" y="394"/>
                </a:cubicBezTo>
                <a:cubicBezTo>
                  <a:pt x="866" y="341"/>
                  <a:pt x="783" y="324"/>
                  <a:pt x="697" y="344"/>
                </a:cubicBezTo>
                <a:cubicBezTo>
                  <a:pt x="646" y="357"/>
                  <a:pt x="595" y="337"/>
                  <a:pt x="571" y="297"/>
                </a:cubicBezTo>
                <a:cubicBezTo>
                  <a:pt x="559" y="278"/>
                  <a:pt x="554" y="256"/>
                  <a:pt x="554" y="233"/>
                </a:cubicBezTo>
                <a:cubicBezTo>
                  <a:pt x="556" y="172"/>
                  <a:pt x="608" y="120"/>
                  <a:pt x="669" y="118"/>
                </a:cubicBezTo>
                <a:cubicBezTo>
                  <a:pt x="720" y="117"/>
                  <a:pt x="766" y="148"/>
                  <a:pt x="784" y="195"/>
                </a:cubicBezTo>
                <a:cubicBezTo>
                  <a:pt x="795" y="224"/>
                  <a:pt x="828" y="239"/>
                  <a:pt x="858" y="228"/>
                </a:cubicBezTo>
                <a:cubicBezTo>
                  <a:pt x="888" y="217"/>
                  <a:pt x="903" y="183"/>
                  <a:pt x="891" y="154"/>
                </a:cubicBezTo>
                <a:cubicBezTo>
                  <a:pt x="856" y="61"/>
                  <a:pt x="765" y="0"/>
                  <a:pt x="666" y="3"/>
                </a:cubicBezTo>
                <a:cubicBezTo>
                  <a:pt x="607" y="5"/>
                  <a:pt x="550" y="29"/>
                  <a:pt x="508" y="72"/>
                </a:cubicBezTo>
                <a:cubicBezTo>
                  <a:pt x="465" y="115"/>
                  <a:pt x="441" y="171"/>
                  <a:pt x="439" y="230"/>
                </a:cubicBezTo>
                <a:cubicBezTo>
                  <a:pt x="438" y="274"/>
                  <a:pt x="449" y="318"/>
                  <a:pt x="472" y="356"/>
                </a:cubicBezTo>
                <a:cubicBezTo>
                  <a:pt x="522" y="440"/>
                  <a:pt x="623" y="480"/>
                  <a:pt x="724" y="456"/>
                </a:cubicBezTo>
                <a:cubicBezTo>
                  <a:pt x="760" y="447"/>
                  <a:pt x="812" y="445"/>
                  <a:pt x="857" y="483"/>
                </a:cubicBezTo>
                <a:cubicBezTo>
                  <a:pt x="857" y="483"/>
                  <a:pt x="857" y="483"/>
                  <a:pt x="857" y="483"/>
                </a:cubicBezTo>
                <a:cubicBezTo>
                  <a:pt x="893" y="512"/>
                  <a:pt x="916" y="553"/>
                  <a:pt x="927" y="609"/>
                </a:cubicBezTo>
                <a:cubicBezTo>
                  <a:pt x="938" y="664"/>
                  <a:pt x="946" y="721"/>
                  <a:pt x="951" y="778"/>
                </a:cubicBezTo>
                <a:cubicBezTo>
                  <a:pt x="961" y="878"/>
                  <a:pt x="991" y="970"/>
                  <a:pt x="1041" y="1052"/>
                </a:cubicBezTo>
                <a:cubicBezTo>
                  <a:pt x="1066" y="1093"/>
                  <a:pt x="1093" y="1132"/>
                  <a:pt x="1118" y="1171"/>
                </a:cubicBezTo>
                <a:cubicBezTo>
                  <a:pt x="1123" y="1178"/>
                  <a:pt x="1128" y="1185"/>
                  <a:pt x="1133" y="1192"/>
                </a:cubicBezTo>
                <a:cubicBezTo>
                  <a:pt x="1143" y="1207"/>
                  <a:pt x="1153" y="1222"/>
                  <a:pt x="1163" y="1236"/>
                </a:cubicBezTo>
                <a:cubicBezTo>
                  <a:pt x="1176" y="1254"/>
                  <a:pt x="1189" y="1272"/>
                  <a:pt x="1200" y="1290"/>
                </a:cubicBezTo>
                <a:cubicBezTo>
                  <a:pt x="1205" y="1298"/>
                  <a:pt x="1213" y="1311"/>
                  <a:pt x="1211" y="1321"/>
                </a:cubicBezTo>
                <a:cubicBezTo>
                  <a:pt x="1210" y="1328"/>
                  <a:pt x="1203" y="1338"/>
                  <a:pt x="1191" y="1348"/>
                </a:cubicBezTo>
                <a:cubicBezTo>
                  <a:pt x="1166" y="1369"/>
                  <a:pt x="1134" y="1381"/>
                  <a:pt x="1102" y="1391"/>
                </a:cubicBezTo>
                <a:cubicBezTo>
                  <a:pt x="1001" y="1424"/>
                  <a:pt x="889" y="1442"/>
                  <a:pt x="749" y="1449"/>
                </a:cubicBezTo>
                <a:cubicBezTo>
                  <a:pt x="596" y="1449"/>
                  <a:pt x="596" y="1449"/>
                  <a:pt x="596" y="1449"/>
                </a:cubicBezTo>
                <a:cubicBezTo>
                  <a:pt x="456" y="1442"/>
                  <a:pt x="344" y="1424"/>
                  <a:pt x="243" y="1391"/>
                </a:cubicBezTo>
                <a:cubicBezTo>
                  <a:pt x="212" y="1381"/>
                  <a:pt x="179" y="1369"/>
                  <a:pt x="154" y="1348"/>
                </a:cubicBezTo>
                <a:cubicBezTo>
                  <a:pt x="142" y="1337"/>
                  <a:pt x="135" y="1328"/>
                  <a:pt x="134" y="1321"/>
                </a:cubicBezTo>
                <a:cubicBezTo>
                  <a:pt x="132" y="1311"/>
                  <a:pt x="140" y="1298"/>
                  <a:pt x="145" y="1290"/>
                </a:cubicBezTo>
                <a:cubicBezTo>
                  <a:pt x="156" y="1272"/>
                  <a:pt x="169" y="1254"/>
                  <a:pt x="182" y="1236"/>
                </a:cubicBezTo>
                <a:cubicBezTo>
                  <a:pt x="192" y="1222"/>
                  <a:pt x="202" y="1207"/>
                  <a:pt x="212" y="1192"/>
                </a:cubicBezTo>
                <a:cubicBezTo>
                  <a:pt x="217" y="1185"/>
                  <a:pt x="222" y="1178"/>
                  <a:pt x="227" y="1171"/>
                </a:cubicBezTo>
                <a:cubicBezTo>
                  <a:pt x="252" y="1132"/>
                  <a:pt x="279" y="1093"/>
                  <a:pt x="304" y="1052"/>
                </a:cubicBezTo>
                <a:cubicBezTo>
                  <a:pt x="354" y="970"/>
                  <a:pt x="384" y="878"/>
                  <a:pt x="394" y="778"/>
                </a:cubicBezTo>
                <a:cubicBezTo>
                  <a:pt x="399" y="721"/>
                  <a:pt x="407" y="664"/>
                  <a:pt x="418" y="609"/>
                </a:cubicBezTo>
                <a:cubicBezTo>
                  <a:pt x="423" y="586"/>
                  <a:pt x="429" y="565"/>
                  <a:pt x="438" y="547"/>
                </a:cubicBezTo>
                <a:cubicBezTo>
                  <a:pt x="452" y="518"/>
                  <a:pt x="439" y="484"/>
                  <a:pt x="411" y="470"/>
                </a:cubicBezTo>
                <a:cubicBezTo>
                  <a:pt x="382" y="457"/>
                  <a:pt x="348" y="469"/>
                  <a:pt x="334" y="498"/>
                </a:cubicBezTo>
                <a:cubicBezTo>
                  <a:pt x="321" y="525"/>
                  <a:pt x="311" y="555"/>
                  <a:pt x="305" y="587"/>
                </a:cubicBezTo>
                <a:cubicBezTo>
                  <a:pt x="293" y="645"/>
                  <a:pt x="284" y="706"/>
                  <a:pt x="279" y="767"/>
                </a:cubicBezTo>
                <a:cubicBezTo>
                  <a:pt x="271" y="850"/>
                  <a:pt x="247" y="924"/>
                  <a:pt x="205" y="992"/>
                </a:cubicBezTo>
                <a:cubicBezTo>
                  <a:pt x="181" y="1030"/>
                  <a:pt x="156" y="1069"/>
                  <a:pt x="131" y="1107"/>
                </a:cubicBezTo>
                <a:cubicBezTo>
                  <a:pt x="126" y="1114"/>
                  <a:pt x="121" y="1121"/>
                  <a:pt x="116" y="1128"/>
                </a:cubicBezTo>
                <a:cubicBezTo>
                  <a:pt x="107" y="1142"/>
                  <a:pt x="97" y="1155"/>
                  <a:pt x="87" y="1170"/>
                </a:cubicBezTo>
                <a:cubicBezTo>
                  <a:pt x="74" y="1189"/>
                  <a:pt x="60" y="1208"/>
                  <a:pt x="47" y="1228"/>
                </a:cubicBezTo>
                <a:cubicBezTo>
                  <a:pt x="0" y="1304"/>
                  <a:pt x="11" y="1377"/>
                  <a:pt x="79" y="1436"/>
                </a:cubicBezTo>
                <a:cubicBezTo>
                  <a:pt x="119" y="1470"/>
                  <a:pt x="164" y="1488"/>
                  <a:pt x="208" y="1502"/>
                </a:cubicBezTo>
                <a:cubicBezTo>
                  <a:pt x="319" y="1538"/>
                  <a:pt x="441" y="1558"/>
                  <a:pt x="592" y="1565"/>
                </a:cubicBezTo>
                <a:cubicBezTo>
                  <a:pt x="753" y="1565"/>
                  <a:pt x="753" y="1565"/>
                  <a:pt x="753" y="1565"/>
                </a:cubicBezTo>
                <a:cubicBezTo>
                  <a:pt x="904" y="1558"/>
                  <a:pt x="1026" y="1538"/>
                  <a:pt x="1137" y="1502"/>
                </a:cubicBezTo>
                <a:cubicBezTo>
                  <a:pt x="1180" y="1488"/>
                  <a:pt x="1226" y="1471"/>
                  <a:pt x="1266" y="1436"/>
                </a:cubicBezTo>
                <a:cubicBezTo>
                  <a:pt x="1334" y="1377"/>
                  <a:pt x="1345" y="1303"/>
                  <a:pt x="1297" y="1229"/>
                </a:cubicBezTo>
                <a:close/>
                <a:moveTo>
                  <a:pt x="1297" y="1229"/>
                </a:moveTo>
                <a:cubicBezTo>
                  <a:pt x="1297" y="1229"/>
                  <a:pt x="1297" y="1229"/>
                  <a:pt x="1297" y="1229"/>
                </a:cubicBezTo>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26" name="Group 87"/>
          <p:cNvGrpSpPr/>
          <p:nvPr/>
        </p:nvGrpSpPr>
        <p:grpSpPr>
          <a:xfrm>
            <a:off x="5941223" y="1684584"/>
            <a:ext cx="465225" cy="583965"/>
            <a:chOff x="5429250" y="2327276"/>
            <a:chExt cx="1517651" cy="1905000"/>
          </a:xfrm>
          <a:solidFill>
            <a:schemeClr val="bg1"/>
          </a:solidFill>
        </p:grpSpPr>
        <p:sp>
          <p:nvSpPr>
            <p:cNvPr id="27" name="Freeform 47"/>
            <p:cNvSpPr>
              <a:spLocks noEditPoints="1"/>
            </p:cNvSpPr>
            <p:nvPr/>
          </p:nvSpPr>
          <p:spPr bwMode="auto">
            <a:xfrm>
              <a:off x="5429250" y="2327276"/>
              <a:ext cx="1517650" cy="1905000"/>
            </a:xfrm>
            <a:custGeom>
              <a:avLst/>
              <a:gdLst>
                <a:gd name="T0" fmla="*/ 1187 w 1245"/>
                <a:gd name="T1" fmla="*/ 397 h 1560"/>
                <a:gd name="T2" fmla="*/ 256 w 1245"/>
                <a:gd name="T3" fmla="*/ 397 h 1560"/>
                <a:gd name="T4" fmla="*/ 116 w 1245"/>
                <a:gd name="T5" fmla="*/ 256 h 1560"/>
                <a:gd name="T6" fmla="*/ 256 w 1245"/>
                <a:gd name="T7" fmla="*/ 116 h 1560"/>
                <a:gd name="T8" fmla="*/ 1187 w 1245"/>
                <a:gd name="T9" fmla="*/ 116 h 1560"/>
                <a:gd name="T10" fmla="*/ 1245 w 1245"/>
                <a:gd name="T11" fmla="*/ 58 h 1560"/>
                <a:gd name="T12" fmla="*/ 1187 w 1245"/>
                <a:gd name="T13" fmla="*/ 0 h 1560"/>
                <a:gd name="T14" fmla="*/ 256 w 1245"/>
                <a:gd name="T15" fmla="*/ 0 h 1560"/>
                <a:gd name="T16" fmla="*/ 0 w 1245"/>
                <a:gd name="T17" fmla="*/ 256 h 1560"/>
                <a:gd name="T18" fmla="*/ 0 w 1245"/>
                <a:gd name="T19" fmla="*/ 1303 h 1560"/>
                <a:gd name="T20" fmla="*/ 256 w 1245"/>
                <a:gd name="T21" fmla="*/ 1559 h 1560"/>
                <a:gd name="T22" fmla="*/ 947 w 1245"/>
                <a:gd name="T23" fmla="*/ 1559 h 1560"/>
                <a:gd name="T24" fmla="*/ 1004 w 1245"/>
                <a:gd name="T25" fmla="*/ 1502 h 1560"/>
                <a:gd name="T26" fmla="*/ 947 w 1245"/>
                <a:gd name="T27" fmla="*/ 1444 h 1560"/>
                <a:gd name="T28" fmla="*/ 256 w 1245"/>
                <a:gd name="T29" fmla="*/ 1444 h 1560"/>
                <a:gd name="T30" fmla="*/ 116 w 1245"/>
                <a:gd name="T31" fmla="*/ 1303 h 1560"/>
                <a:gd name="T32" fmla="*/ 116 w 1245"/>
                <a:gd name="T33" fmla="*/ 470 h 1560"/>
                <a:gd name="T34" fmla="*/ 256 w 1245"/>
                <a:gd name="T35" fmla="*/ 513 h 1560"/>
                <a:gd name="T36" fmla="*/ 1130 w 1245"/>
                <a:gd name="T37" fmla="*/ 513 h 1560"/>
                <a:gd name="T38" fmla="*/ 1130 w 1245"/>
                <a:gd name="T39" fmla="*/ 1502 h 1560"/>
                <a:gd name="T40" fmla="*/ 1187 w 1245"/>
                <a:gd name="T41" fmla="*/ 1560 h 1560"/>
                <a:gd name="T42" fmla="*/ 1245 w 1245"/>
                <a:gd name="T43" fmla="*/ 1502 h 1560"/>
                <a:gd name="T44" fmla="*/ 1245 w 1245"/>
                <a:gd name="T45" fmla="*/ 455 h 1560"/>
                <a:gd name="T46" fmla="*/ 1187 w 1245"/>
                <a:gd name="T47" fmla="*/ 397 h 1560"/>
                <a:gd name="T48" fmla="*/ 1187 w 1245"/>
                <a:gd name="T49" fmla="*/ 397 h 1560"/>
                <a:gd name="T50" fmla="*/ 1187 w 1245"/>
                <a:gd name="T51" fmla="*/ 39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5" h="1560">
                  <a:moveTo>
                    <a:pt x="1187" y="397"/>
                  </a:moveTo>
                  <a:cubicBezTo>
                    <a:pt x="256" y="397"/>
                    <a:pt x="256" y="397"/>
                    <a:pt x="256" y="397"/>
                  </a:cubicBezTo>
                  <a:cubicBezTo>
                    <a:pt x="179" y="397"/>
                    <a:pt x="116" y="334"/>
                    <a:pt x="116" y="256"/>
                  </a:cubicBezTo>
                  <a:cubicBezTo>
                    <a:pt x="116" y="179"/>
                    <a:pt x="179" y="116"/>
                    <a:pt x="256" y="116"/>
                  </a:cubicBezTo>
                  <a:cubicBezTo>
                    <a:pt x="1187" y="116"/>
                    <a:pt x="1187" y="116"/>
                    <a:pt x="1187" y="116"/>
                  </a:cubicBezTo>
                  <a:cubicBezTo>
                    <a:pt x="1219" y="116"/>
                    <a:pt x="1245" y="90"/>
                    <a:pt x="1245" y="58"/>
                  </a:cubicBezTo>
                  <a:cubicBezTo>
                    <a:pt x="1245" y="26"/>
                    <a:pt x="1219" y="0"/>
                    <a:pt x="1187" y="0"/>
                  </a:cubicBezTo>
                  <a:cubicBezTo>
                    <a:pt x="256" y="0"/>
                    <a:pt x="256" y="0"/>
                    <a:pt x="256" y="0"/>
                  </a:cubicBezTo>
                  <a:cubicBezTo>
                    <a:pt x="115" y="0"/>
                    <a:pt x="0" y="115"/>
                    <a:pt x="0" y="256"/>
                  </a:cubicBezTo>
                  <a:cubicBezTo>
                    <a:pt x="0" y="1303"/>
                    <a:pt x="0" y="1303"/>
                    <a:pt x="0" y="1303"/>
                  </a:cubicBezTo>
                  <a:cubicBezTo>
                    <a:pt x="0" y="1444"/>
                    <a:pt x="115" y="1559"/>
                    <a:pt x="256" y="1559"/>
                  </a:cubicBezTo>
                  <a:cubicBezTo>
                    <a:pt x="947" y="1559"/>
                    <a:pt x="947" y="1559"/>
                    <a:pt x="947" y="1559"/>
                  </a:cubicBezTo>
                  <a:cubicBezTo>
                    <a:pt x="978" y="1559"/>
                    <a:pt x="1004" y="1533"/>
                    <a:pt x="1004" y="1502"/>
                  </a:cubicBezTo>
                  <a:cubicBezTo>
                    <a:pt x="1004" y="1470"/>
                    <a:pt x="978" y="1444"/>
                    <a:pt x="947" y="1444"/>
                  </a:cubicBezTo>
                  <a:cubicBezTo>
                    <a:pt x="256" y="1444"/>
                    <a:pt x="256" y="1444"/>
                    <a:pt x="256" y="1444"/>
                  </a:cubicBezTo>
                  <a:cubicBezTo>
                    <a:pt x="179" y="1444"/>
                    <a:pt x="116" y="1381"/>
                    <a:pt x="116" y="1303"/>
                  </a:cubicBezTo>
                  <a:cubicBezTo>
                    <a:pt x="116" y="470"/>
                    <a:pt x="116" y="470"/>
                    <a:pt x="116" y="470"/>
                  </a:cubicBezTo>
                  <a:cubicBezTo>
                    <a:pt x="156" y="497"/>
                    <a:pt x="205" y="513"/>
                    <a:pt x="256" y="513"/>
                  </a:cubicBezTo>
                  <a:cubicBezTo>
                    <a:pt x="1130" y="513"/>
                    <a:pt x="1130" y="513"/>
                    <a:pt x="1130" y="513"/>
                  </a:cubicBezTo>
                  <a:cubicBezTo>
                    <a:pt x="1130" y="1502"/>
                    <a:pt x="1130" y="1502"/>
                    <a:pt x="1130" y="1502"/>
                  </a:cubicBezTo>
                  <a:cubicBezTo>
                    <a:pt x="1130" y="1534"/>
                    <a:pt x="1156" y="1560"/>
                    <a:pt x="1187" y="1560"/>
                  </a:cubicBezTo>
                  <a:cubicBezTo>
                    <a:pt x="1219" y="1560"/>
                    <a:pt x="1245" y="1534"/>
                    <a:pt x="1245" y="1502"/>
                  </a:cubicBezTo>
                  <a:cubicBezTo>
                    <a:pt x="1245" y="455"/>
                    <a:pt x="1245" y="455"/>
                    <a:pt x="1245" y="455"/>
                  </a:cubicBezTo>
                  <a:cubicBezTo>
                    <a:pt x="1245" y="423"/>
                    <a:pt x="1219" y="397"/>
                    <a:pt x="1187" y="397"/>
                  </a:cubicBezTo>
                  <a:close/>
                  <a:moveTo>
                    <a:pt x="1187" y="397"/>
                  </a:moveTo>
                  <a:cubicBezTo>
                    <a:pt x="1187" y="397"/>
                    <a:pt x="1187" y="397"/>
                    <a:pt x="1187" y="39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8" name="Freeform 48"/>
            <p:cNvSpPr>
              <a:spLocks noEditPoints="1"/>
            </p:cNvSpPr>
            <p:nvPr/>
          </p:nvSpPr>
          <p:spPr bwMode="auto">
            <a:xfrm>
              <a:off x="5688013" y="2573338"/>
              <a:ext cx="1258888" cy="141288"/>
            </a:xfrm>
            <a:custGeom>
              <a:avLst/>
              <a:gdLst>
                <a:gd name="T0" fmla="*/ 975 w 1033"/>
                <a:gd name="T1" fmla="*/ 0 h 115"/>
                <a:gd name="T2" fmla="*/ 58 w 1033"/>
                <a:gd name="T3" fmla="*/ 0 h 115"/>
                <a:gd name="T4" fmla="*/ 0 w 1033"/>
                <a:gd name="T5" fmla="*/ 58 h 115"/>
                <a:gd name="T6" fmla="*/ 58 w 1033"/>
                <a:gd name="T7" fmla="*/ 115 h 115"/>
                <a:gd name="T8" fmla="*/ 975 w 1033"/>
                <a:gd name="T9" fmla="*/ 115 h 115"/>
                <a:gd name="T10" fmla="*/ 1033 w 1033"/>
                <a:gd name="T11" fmla="*/ 58 h 115"/>
                <a:gd name="T12" fmla="*/ 975 w 1033"/>
                <a:gd name="T13" fmla="*/ 0 h 115"/>
                <a:gd name="T14" fmla="*/ 975 w 1033"/>
                <a:gd name="T15" fmla="*/ 0 h 115"/>
                <a:gd name="T16" fmla="*/ 975 w 103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3" h="115">
                  <a:moveTo>
                    <a:pt x="975" y="0"/>
                  </a:moveTo>
                  <a:cubicBezTo>
                    <a:pt x="58" y="0"/>
                    <a:pt x="58" y="0"/>
                    <a:pt x="58" y="0"/>
                  </a:cubicBezTo>
                  <a:cubicBezTo>
                    <a:pt x="26" y="0"/>
                    <a:pt x="0" y="26"/>
                    <a:pt x="0" y="58"/>
                  </a:cubicBezTo>
                  <a:cubicBezTo>
                    <a:pt x="0" y="90"/>
                    <a:pt x="26" y="115"/>
                    <a:pt x="58" y="115"/>
                  </a:cubicBezTo>
                  <a:cubicBezTo>
                    <a:pt x="975" y="115"/>
                    <a:pt x="975" y="115"/>
                    <a:pt x="975" y="115"/>
                  </a:cubicBezTo>
                  <a:cubicBezTo>
                    <a:pt x="1007" y="115"/>
                    <a:pt x="1033" y="90"/>
                    <a:pt x="1033" y="58"/>
                  </a:cubicBezTo>
                  <a:cubicBezTo>
                    <a:pt x="1033" y="26"/>
                    <a:pt x="1007" y="0"/>
                    <a:pt x="975" y="0"/>
                  </a:cubicBezTo>
                  <a:close/>
                  <a:moveTo>
                    <a:pt x="975" y="0"/>
                  </a:moveTo>
                  <a:cubicBezTo>
                    <a:pt x="975" y="0"/>
                    <a:pt x="975" y="0"/>
                    <a:pt x="9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9" name="Freeform 49"/>
            <p:cNvSpPr>
              <a:spLocks noEditPoints="1"/>
            </p:cNvSpPr>
            <p:nvPr/>
          </p:nvSpPr>
          <p:spPr bwMode="auto">
            <a:xfrm>
              <a:off x="5819775" y="3190876"/>
              <a:ext cx="736600" cy="655638"/>
            </a:xfrm>
            <a:custGeom>
              <a:avLst/>
              <a:gdLst>
                <a:gd name="T0" fmla="*/ 548 w 605"/>
                <a:gd name="T1" fmla="*/ 0 h 537"/>
                <a:gd name="T2" fmla="*/ 58 w 605"/>
                <a:gd name="T3" fmla="*/ 0 h 537"/>
                <a:gd name="T4" fmla="*/ 0 w 605"/>
                <a:gd name="T5" fmla="*/ 57 h 537"/>
                <a:gd name="T6" fmla="*/ 0 w 605"/>
                <a:gd name="T7" fmla="*/ 479 h 537"/>
                <a:gd name="T8" fmla="*/ 58 w 605"/>
                <a:gd name="T9" fmla="*/ 537 h 537"/>
                <a:gd name="T10" fmla="*/ 548 w 605"/>
                <a:gd name="T11" fmla="*/ 537 h 537"/>
                <a:gd name="T12" fmla="*/ 605 w 605"/>
                <a:gd name="T13" fmla="*/ 479 h 537"/>
                <a:gd name="T14" fmla="*/ 605 w 605"/>
                <a:gd name="T15" fmla="*/ 57 h 537"/>
                <a:gd name="T16" fmla="*/ 548 w 605"/>
                <a:gd name="T17" fmla="*/ 0 h 537"/>
                <a:gd name="T18" fmla="*/ 490 w 605"/>
                <a:gd name="T19" fmla="*/ 421 h 537"/>
                <a:gd name="T20" fmla="*/ 115 w 605"/>
                <a:gd name="T21" fmla="*/ 421 h 537"/>
                <a:gd name="T22" fmla="*/ 115 w 605"/>
                <a:gd name="T23" fmla="*/ 115 h 537"/>
                <a:gd name="T24" fmla="*/ 490 w 605"/>
                <a:gd name="T25" fmla="*/ 115 h 537"/>
                <a:gd name="T26" fmla="*/ 490 w 605"/>
                <a:gd name="T27" fmla="*/ 421 h 537"/>
                <a:gd name="T28" fmla="*/ 490 w 605"/>
                <a:gd name="T29" fmla="*/ 421 h 537"/>
                <a:gd name="T30" fmla="*/ 490 w 605"/>
                <a:gd name="T31" fmla="*/ 421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5" h="537">
                  <a:moveTo>
                    <a:pt x="548" y="0"/>
                  </a:moveTo>
                  <a:cubicBezTo>
                    <a:pt x="58" y="0"/>
                    <a:pt x="58" y="0"/>
                    <a:pt x="58" y="0"/>
                  </a:cubicBezTo>
                  <a:cubicBezTo>
                    <a:pt x="26" y="0"/>
                    <a:pt x="0" y="26"/>
                    <a:pt x="0" y="57"/>
                  </a:cubicBezTo>
                  <a:cubicBezTo>
                    <a:pt x="0" y="479"/>
                    <a:pt x="0" y="479"/>
                    <a:pt x="0" y="479"/>
                  </a:cubicBezTo>
                  <a:cubicBezTo>
                    <a:pt x="0" y="511"/>
                    <a:pt x="26" y="537"/>
                    <a:pt x="58" y="537"/>
                  </a:cubicBezTo>
                  <a:cubicBezTo>
                    <a:pt x="548" y="537"/>
                    <a:pt x="548" y="537"/>
                    <a:pt x="548" y="537"/>
                  </a:cubicBezTo>
                  <a:cubicBezTo>
                    <a:pt x="579" y="537"/>
                    <a:pt x="605" y="511"/>
                    <a:pt x="605" y="479"/>
                  </a:cubicBezTo>
                  <a:cubicBezTo>
                    <a:pt x="605" y="57"/>
                    <a:pt x="605" y="57"/>
                    <a:pt x="605" y="57"/>
                  </a:cubicBezTo>
                  <a:cubicBezTo>
                    <a:pt x="605" y="26"/>
                    <a:pt x="579" y="0"/>
                    <a:pt x="548" y="0"/>
                  </a:cubicBezTo>
                  <a:close/>
                  <a:moveTo>
                    <a:pt x="490" y="421"/>
                  </a:moveTo>
                  <a:cubicBezTo>
                    <a:pt x="115" y="421"/>
                    <a:pt x="115" y="421"/>
                    <a:pt x="115" y="421"/>
                  </a:cubicBezTo>
                  <a:cubicBezTo>
                    <a:pt x="115" y="115"/>
                    <a:pt x="115" y="115"/>
                    <a:pt x="115" y="115"/>
                  </a:cubicBezTo>
                  <a:cubicBezTo>
                    <a:pt x="490" y="115"/>
                    <a:pt x="490" y="115"/>
                    <a:pt x="490" y="115"/>
                  </a:cubicBezTo>
                  <a:lnTo>
                    <a:pt x="490" y="421"/>
                  </a:lnTo>
                  <a:close/>
                  <a:moveTo>
                    <a:pt x="490" y="421"/>
                  </a:moveTo>
                  <a:cubicBezTo>
                    <a:pt x="490" y="421"/>
                    <a:pt x="490" y="421"/>
                    <a:pt x="490" y="4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30" name="Rectangle 29"/>
          <p:cNvSpPr/>
          <p:nvPr/>
        </p:nvSpPr>
        <p:spPr>
          <a:xfrm>
            <a:off x="2766060" y="1465580"/>
            <a:ext cx="2266315" cy="2306955"/>
          </a:xfrm>
          <a:prstGeom prst="rect">
            <a:avLst/>
          </a:prstGeom>
        </p:spPr>
        <p:txBody>
          <a:bodyPr wrap="square">
            <a:spAutoFit/>
          </a:bodyPr>
          <a:lstStyle/>
          <a:p>
            <a:pPr algn="l">
              <a:lnSpc>
                <a:spcPct val="150000"/>
              </a:lnSpc>
            </a:pPr>
            <a:r>
              <a:rPr lang="zh-CN" altLang="en-US" sz="1200" dirty="0">
                <a:solidFill>
                  <a:schemeClr val="bg1">
                    <a:lumMod val="50000"/>
                  </a:schemeClr>
                </a:solidFill>
                <a:latin typeface="仿宋" panose="02010609060101010101" charset="-122"/>
                <a:ea typeface="仿宋" panose="02010609060101010101" charset="-122"/>
                <a:sym typeface="+mn-ea"/>
              </a:rPr>
              <a:t>产业基础已经建立，产业链已经形成。经过多年的发展，我国集成电路产业已经初具规模，设计、晶圆制造、封装测试、半导体设备和材料产业链已经初步建立，部分满足国内信息产品配套的需求，一些企业已经具备国际竞争的能力。</a:t>
            </a:r>
            <a:endParaRPr lang="zh-CN" altLang="en-US" sz="1200" dirty="0">
              <a:solidFill>
                <a:schemeClr val="bg1">
                  <a:lumMod val="50000"/>
                </a:schemeClr>
              </a:solidFill>
              <a:latin typeface="仿宋" panose="02010609060101010101" charset="-122"/>
              <a:ea typeface="仿宋" panose="02010609060101010101" charset="-122"/>
              <a:sym typeface="FZHei-B01S" panose="02010601030101010101" pitchFamily="2" charset="-122"/>
            </a:endParaRPr>
          </a:p>
        </p:txBody>
      </p:sp>
      <p:sp>
        <p:nvSpPr>
          <p:cNvPr id="31" name="Rectangle 30"/>
          <p:cNvSpPr/>
          <p:nvPr/>
        </p:nvSpPr>
        <p:spPr>
          <a:xfrm>
            <a:off x="3224278" y="1061302"/>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产业基础</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32" name="Rectangle 29"/>
          <p:cNvSpPr/>
          <p:nvPr/>
        </p:nvSpPr>
        <p:spPr>
          <a:xfrm>
            <a:off x="7562199" y="2989524"/>
            <a:ext cx="2009488" cy="1886585"/>
          </a:xfrm>
          <a:prstGeom prst="rect">
            <a:avLst/>
          </a:prstGeom>
        </p:spPr>
        <p:txBody>
          <a:bodyPr wrap="square">
            <a:spAutoFit/>
          </a:bodyPr>
          <a:lstStyle/>
          <a:p>
            <a:pPr lvl="0" algn="ctr">
              <a:lnSpc>
                <a:spcPts val="2000"/>
              </a:lnSpc>
              <a:defRPr/>
            </a:pPr>
            <a:r>
              <a:rPr lang="zh-CN" altLang="en-US" sz="1200">
                <a:latin typeface="仿宋" panose="02010609060101010101" charset="-122"/>
                <a:ea typeface="仿宋" panose="02010609060101010101" charset="-122"/>
                <a:cs typeface="仿宋" panose="02010609060101010101" charset="-122"/>
                <a:sym typeface="+mn-ea"/>
              </a:rPr>
              <a:t>全球集成电路制造工业已经遇到发展瓶颈，目前16纳米制造工艺已经投产，10纳米、5纳米正在研发之中，5纳米之后的技术发展还不明朗，这就为我们实现跨越式发展提供了机遇。</a:t>
            </a:r>
            <a:endParaRPr lang="zh-CN" altLang="en-US" sz="1200" dirty="0">
              <a:solidFill>
                <a:schemeClr val="bg1">
                  <a:lumMod val="50000"/>
                </a:schemeClr>
              </a:solidFill>
              <a:latin typeface="仿宋" panose="02010609060101010101" charset="-122"/>
              <a:ea typeface="仿宋" panose="02010609060101010101" charset="-122"/>
              <a:cs typeface="仿宋" panose="02010609060101010101" charset="-122"/>
              <a:sym typeface="FZHei-B01S" panose="02010601030101010101" pitchFamily="2" charset="-122"/>
            </a:endParaRPr>
          </a:p>
        </p:txBody>
      </p:sp>
      <p:sp>
        <p:nvSpPr>
          <p:cNvPr id="33" name="Rectangle 30"/>
          <p:cNvSpPr/>
          <p:nvPr/>
        </p:nvSpPr>
        <p:spPr>
          <a:xfrm>
            <a:off x="8020669" y="2585547"/>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全球瓶颈</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34" name="Rectangle 29"/>
          <p:cNvSpPr/>
          <p:nvPr/>
        </p:nvSpPr>
        <p:spPr>
          <a:xfrm>
            <a:off x="2766060" y="4500245"/>
            <a:ext cx="2303145" cy="239966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仿宋" panose="02010609060101010101" charset="-122"/>
                <a:ea typeface="仿宋" panose="02010609060101010101" charset="-122"/>
                <a:sym typeface="FZHei-B01S" panose="02010601030101010101" pitchFamily="2" charset="-122"/>
              </a:rPr>
              <a:t>带动半导体市场高速增长的通信、计算机产品现在增长乏力逐渐饱和，而新兴市场汽车电子、医疗保健电子、物联网、存储产品等的发展为半导体市场的发展带来了新的机遇，随着半导体产品结构的调整也为国内集成电路产业的发展创造了快速发展的环境。</a:t>
            </a:r>
            <a:endParaRPr lang="zh-CN" altLang="en-US" sz="1200" dirty="0">
              <a:solidFill>
                <a:schemeClr val="bg1">
                  <a:lumMod val="50000"/>
                </a:schemeClr>
              </a:solidFill>
              <a:latin typeface="仿宋" panose="02010609060101010101" charset="-122"/>
              <a:ea typeface="仿宋" panose="02010609060101010101" charset="-122"/>
              <a:sym typeface="FZHei-B01S" panose="02010601030101010101" pitchFamily="2" charset="-122"/>
            </a:endParaRPr>
          </a:p>
        </p:txBody>
      </p:sp>
      <p:sp>
        <p:nvSpPr>
          <p:cNvPr id="35" name="Rectangle 30"/>
          <p:cNvSpPr/>
          <p:nvPr/>
        </p:nvSpPr>
        <p:spPr>
          <a:xfrm>
            <a:off x="3224278" y="4096412"/>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市场机遇</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36" name="Group 35"/>
          <p:cNvGrpSpPr/>
          <p:nvPr/>
        </p:nvGrpSpPr>
        <p:grpSpPr>
          <a:xfrm>
            <a:off x="524573" y="448328"/>
            <a:ext cx="11640226" cy="6323312"/>
            <a:chOff x="553148" y="534688"/>
            <a:chExt cx="11640226" cy="6323312"/>
          </a:xfrm>
        </p:grpSpPr>
        <p:grpSp>
          <p:nvGrpSpPr>
            <p:cNvPr id="37" name="Group 63"/>
            <p:cNvGrpSpPr/>
            <p:nvPr/>
          </p:nvGrpSpPr>
          <p:grpSpPr>
            <a:xfrm>
              <a:off x="553148" y="534688"/>
              <a:ext cx="3956050" cy="547370"/>
              <a:chOff x="9454548" y="259790"/>
              <a:chExt cx="3956050" cy="547370"/>
            </a:xfrm>
            <a:gradFill>
              <a:gsLst>
                <a:gs pos="0">
                  <a:schemeClr val="accent1"/>
                </a:gs>
                <a:gs pos="100000">
                  <a:schemeClr val="accent2"/>
                </a:gs>
              </a:gsLst>
              <a:lin ang="0" scaled="1"/>
            </a:gradFill>
          </p:grpSpPr>
          <p:grpSp>
            <p:nvGrpSpPr>
              <p:cNvPr id="40" name="Group 64"/>
              <p:cNvGrpSpPr/>
              <p:nvPr/>
            </p:nvGrpSpPr>
            <p:grpSpPr>
              <a:xfrm>
                <a:off x="9454548" y="259790"/>
                <a:ext cx="3956050" cy="547370"/>
                <a:chOff x="9454548" y="259790"/>
                <a:chExt cx="3956050" cy="547370"/>
              </a:xfrm>
              <a:grpFill/>
            </p:grpSpPr>
            <p:sp>
              <p:nvSpPr>
                <p:cNvPr id="42" name="Rectangle: Rounded Corners 71"/>
                <p:cNvSpPr/>
                <p:nvPr/>
              </p:nvSpPr>
              <p:spPr>
                <a:xfrm>
                  <a:off x="10005093" y="259790"/>
                  <a:ext cx="3405505" cy="5473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3"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1"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8" name="文本框 49"/>
            <p:cNvSpPr txBox="1"/>
            <p:nvPr/>
          </p:nvSpPr>
          <p:spPr>
            <a:xfrm>
              <a:off x="1243267" y="621035"/>
              <a:ext cx="3265170" cy="34099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集成电路产业面临的机遇</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39"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46" name="TextBox 19"/>
          <p:cNvSpPr txBox="1"/>
          <p:nvPr>
            <p:custDataLst>
              <p:tags r:id="rId2"/>
            </p:custDataLst>
          </p:nvPr>
        </p:nvSpPr>
        <p:spPr>
          <a:xfrm>
            <a:off x="1214998" y="1051928"/>
            <a:ext cx="1420996" cy="1198880"/>
          </a:xfrm>
          <a:prstGeom prst="rect">
            <a:avLst/>
          </a:prstGeom>
          <a:noFill/>
        </p:spPr>
        <p:txBody>
          <a:bodyPr wrap="square" rtlCol="0">
            <a:spAutoFit/>
          </a:bodyPr>
          <a:lstStyle/>
          <a:p>
            <a:pPr algn="ctr">
              <a:lnSpc>
                <a:spcPct val="90000"/>
              </a:lnSpc>
            </a:pPr>
            <a:r>
              <a:rPr lang="en-US" sz="8000" b="1" dirty="0">
                <a:solidFill>
                  <a:schemeClr val="tx1"/>
                </a:solidFill>
                <a:latin typeface="Source Han Sans CN" panose="020B0400000000000000" pitchFamily="34" charset="-128"/>
                <a:ea typeface="Source Han Sans CN" panose="020B0400000000000000" pitchFamily="34" charset="-128"/>
              </a:rPr>
              <a:t>01</a:t>
            </a:r>
            <a:endParaRPr lang="en-US" sz="8000" b="1" dirty="0">
              <a:solidFill>
                <a:schemeClr val="tx1"/>
              </a:solidFill>
              <a:latin typeface="Source Han Sans CN" panose="020B0400000000000000" pitchFamily="34" charset="-128"/>
              <a:ea typeface="Source Han Sans CN" panose="020B0400000000000000" pitchFamily="34" charset="-128"/>
            </a:endParaRPr>
          </a:p>
        </p:txBody>
      </p:sp>
      <p:sp>
        <p:nvSpPr>
          <p:cNvPr id="47" name="TextBox 19"/>
          <p:cNvSpPr txBox="1"/>
          <p:nvPr>
            <p:custDataLst>
              <p:tags r:id="rId3"/>
            </p:custDataLst>
          </p:nvPr>
        </p:nvSpPr>
        <p:spPr>
          <a:xfrm>
            <a:off x="9607158" y="2572118"/>
            <a:ext cx="1420996" cy="1198880"/>
          </a:xfrm>
          <a:prstGeom prst="rect">
            <a:avLst/>
          </a:prstGeom>
          <a:noFill/>
        </p:spPr>
        <p:txBody>
          <a:bodyPr wrap="square" rtlCol="0">
            <a:spAutoFit/>
          </a:bodyPr>
          <a:lstStyle/>
          <a:p>
            <a:pPr algn="ctr">
              <a:lnSpc>
                <a:spcPct val="90000"/>
              </a:lnSpc>
            </a:pPr>
            <a:r>
              <a:rPr lang="en-US" sz="8000" b="1" dirty="0">
                <a:solidFill>
                  <a:schemeClr val="tx1"/>
                </a:solidFill>
                <a:latin typeface="Source Han Sans CN" panose="020B0400000000000000" pitchFamily="34" charset="-128"/>
                <a:ea typeface="Source Han Sans CN" panose="020B0400000000000000" pitchFamily="34" charset="-128"/>
              </a:rPr>
              <a:t>02</a:t>
            </a:r>
            <a:endParaRPr lang="en-US" sz="8000" b="1" dirty="0">
              <a:solidFill>
                <a:schemeClr val="tx1"/>
              </a:solidFill>
              <a:latin typeface="Source Han Sans CN" panose="020B0400000000000000" pitchFamily="34" charset="-128"/>
              <a:ea typeface="Source Han Sans CN" panose="020B0400000000000000" pitchFamily="34" charset="-128"/>
            </a:endParaRPr>
          </a:p>
        </p:txBody>
      </p:sp>
      <p:sp>
        <p:nvSpPr>
          <p:cNvPr id="48" name="TextBox 19"/>
          <p:cNvSpPr txBox="1"/>
          <p:nvPr>
            <p:custDataLst>
              <p:tags r:id="rId4"/>
            </p:custDataLst>
          </p:nvPr>
        </p:nvSpPr>
        <p:spPr>
          <a:xfrm>
            <a:off x="1299453" y="4091673"/>
            <a:ext cx="1420996" cy="1198880"/>
          </a:xfrm>
          <a:prstGeom prst="rect">
            <a:avLst/>
          </a:prstGeom>
          <a:noFill/>
        </p:spPr>
        <p:txBody>
          <a:bodyPr wrap="square" rtlCol="0">
            <a:spAutoFit/>
          </a:bodyPr>
          <a:lstStyle/>
          <a:p>
            <a:pPr algn="ctr">
              <a:lnSpc>
                <a:spcPct val="90000"/>
              </a:lnSpc>
            </a:pPr>
            <a:r>
              <a:rPr lang="en-US" sz="8000" b="1" dirty="0">
                <a:solidFill>
                  <a:schemeClr val="tx1"/>
                </a:solidFill>
                <a:latin typeface="Source Han Sans CN" panose="020B0400000000000000" pitchFamily="34" charset="-128"/>
                <a:ea typeface="Source Han Sans CN" panose="020B0400000000000000" pitchFamily="34" charset="-128"/>
              </a:rPr>
              <a:t>03</a:t>
            </a:r>
            <a:endParaRPr lang="en-US" sz="8000" b="1" dirty="0">
              <a:solidFill>
                <a:schemeClr val="tx1"/>
              </a:solidFill>
              <a:latin typeface="Source Han Sans CN" panose="020B0400000000000000" pitchFamily="34" charset="-128"/>
              <a:ea typeface="Source Han Sans CN" panose="020B0400000000000000"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ISPRING_SCORM_RATE_SLIDES" val="0"/>
  <p:tag name="ISPRING_SCORM_PASSING_SCORE" val="0.000000"/>
  <p:tag name="ISPRING_ULTRA_SCORM_COURSE_ID" val="FADF280C-6211-42B5-883F-0B0B451750B0"/>
  <p:tag name="ISPRINGONLINEFOLDERID" val="0"/>
  <p:tag name="ISPRINGONLINEFOLDERPATH" val="内容列表"/>
  <p:tag name="ISPRINGCLOUDFOLDERID" val="0"/>
  <p:tag name="ISPRINGCLOUDFOLDERPATH" val="资源库"/>
  <p:tag name="ISPRING_OUTPUT_FOLDER" val="C:\Users\codi\Desktop"/>
  <p:tag name="ISPRING_PRESENTATION_TITLE" val="红色欧美风论文开题报告PPT模板"/>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 name="KSO_WPP_MARK_KEY" val="3072c29b-3f90-407d-aa49-379b86ec02a3"/>
  <p:tag name="COMMONDATA" val="eyJoZGlkIjoiOGMyZDUxOTQ2OTM3MjA2Y2FkOTI1MmNmNGYwOTVlMDg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Custom 23">
      <a:dk1>
        <a:srgbClr val="000000"/>
      </a:dk1>
      <a:lt1>
        <a:srgbClr val="FFFFFF"/>
      </a:lt1>
      <a:dk2>
        <a:srgbClr val="44546A"/>
      </a:dk2>
      <a:lt2>
        <a:srgbClr val="E7E6E6"/>
      </a:lt2>
      <a:accent1>
        <a:srgbClr val="CC493A"/>
      </a:accent1>
      <a:accent2>
        <a:srgbClr val="EA614C"/>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5940</Words>
  <Application>WPS 演示</Application>
  <PresentationFormat>宽屏</PresentationFormat>
  <Paragraphs>354</Paragraphs>
  <Slides>23</Slides>
  <Notes>25</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23</vt:i4>
      </vt:variant>
    </vt:vector>
  </HeadingPairs>
  <TitlesOfParts>
    <vt:vector size="58" baseType="lpstr">
      <vt:lpstr>Arial</vt:lpstr>
      <vt:lpstr>宋体</vt:lpstr>
      <vt:lpstr>Wingdings</vt:lpstr>
      <vt:lpstr>思源黑体</vt:lpstr>
      <vt:lpstr>思源黑体 CN Heavy</vt:lpstr>
      <vt:lpstr>黑体</vt:lpstr>
      <vt:lpstr>华文中宋</vt:lpstr>
      <vt:lpstr>Segoe UI Light</vt:lpstr>
      <vt:lpstr>A思源黑体—03</vt:lpstr>
      <vt:lpstr>Source Han Sans CN</vt:lpstr>
      <vt:lpstr>A思源黑体—06</vt:lpstr>
      <vt:lpstr>仿宋</vt:lpstr>
      <vt:lpstr>FZHei-B01S</vt:lpstr>
      <vt:lpstr>思源黑体 CN Normal</vt:lpstr>
      <vt:lpstr>Open Sans</vt:lpstr>
      <vt:lpstr>Calibri</vt:lpstr>
      <vt:lpstr>Malgun Gothic</vt:lpstr>
      <vt:lpstr>Lato</vt:lpstr>
      <vt:lpstr>Carlito</vt:lpstr>
      <vt:lpstr>Source Han Sans SC</vt:lpstr>
      <vt:lpstr>汉仪力量黑简</vt:lpstr>
      <vt:lpstr>Helvetica</vt:lpstr>
      <vt:lpstr>微软雅黑</vt:lpstr>
      <vt:lpstr>Arial Unicode MS</vt:lpstr>
      <vt:lpstr>等线 Light</vt:lpstr>
      <vt:lpstr>等线</vt:lpstr>
      <vt:lpstr>Calibri</vt:lpstr>
      <vt:lpstr>Lato</vt:lpstr>
      <vt:lpstr>Yu Gothic UI</vt:lpstr>
      <vt:lpstr>Poppins SemiBold</vt:lpstr>
      <vt:lpstr>Segoe Print</vt:lpstr>
      <vt:lpstr>Open Sans Light</vt:lpstr>
      <vt:lpstr>Times New Roman</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红色欧美风论文开题报告PPT模板</dc:title>
  <dc:creator>Wavoy</dc:creator>
  <cp:lastModifiedBy>^V^</cp:lastModifiedBy>
  <cp:revision>45</cp:revision>
  <dcterms:created xsi:type="dcterms:W3CDTF">2022-05-05T01:54:00Z</dcterms:created>
  <dcterms:modified xsi:type="dcterms:W3CDTF">2023-05-14T13:05:43Z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mondata">
    <vt:lpwstr>eyJoZGlkIjoiNDQ2NmRlZDFkYTUwNGE4MWU1NGM4NzFhNGIwOTNjMDgifQ==</vt:lpwstr>
  </property>
  <property fmtid="{D5CDD505-2E9C-101B-9397-08002B2CF9AE}" pid="3" name="ICV">
    <vt:lpwstr>9DA8CD8B70DA4CC79FD8DEC754592BAE</vt:lpwstr>
  </property>
  <property fmtid="{D5CDD505-2E9C-101B-9397-08002B2CF9AE}" pid="4" name="KSOProductBuildVer">
    <vt:lpwstr>2052-11.1.0.13703</vt:lpwstr>
  </property>
</Properties>
</file>